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03" r:id="rId2"/>
    <p:sldId id="334" r:id="rId3"/>
    <p:sldId id="335" r:id="rId4"/>
    <p:sldId id="336" r:id="rId5"/>
    <p:sldId id="337" r:id="rId6"/>
    <p:sldId id="338" r:id="rId7"/>
    <p:sldId id="339" r:id="rId8"/>
    <p:sldId id="340" r:id="rId9"/>
    <p:sldId id="341" r:id="rId10"/>
    <p:sldId id="342" r:id="rId11"/>
    <p:sldId id="343" r:id="rId12"/>
    <p:sldId id="344" r:id="rId13"/>
    <p:sldId id="345" r:id="rId14"/>
    <p:sldId id="346" r:id="rId15"/>
    <p:sldId id="347" r:id="rId16"/>
    <p:sldId id="348" r:id="rId17"/>
    <p:sldId id="349" r:id="rId18"/>
    <p:sldId id="350" r:id="rId19"/>
    <p:sldId id="351" r:id="rId20"/>
    <p:sldId id="352" r:id="rId21"/>
    <p:sldId id="353" r:id="rId22"/>
    <p:sldId id="354" r:id="rId23"/>
    <p:sldId id="355" r:id="rId24"/>
    <p:sldId id="356" r:id="rId25"/>
    <p:sldId id="357" r:id="rId26"/>
    <p:sldId id="358" r:id="rId27"/>
    <p:sldId id="359" r:id="rId28"/>
    <p:sldId id="360" r:id="rId29"/>
    <p:sldId id="265" r:id="rId30"/>
    <p:sldId id="362" r:id="rId31"/>
    <p:sldId id="267" r:id="rId32"/>
    <p:sldId id="296" r:id="rId33"/>
    <p:sldId id="363" r:id="rId34"/>
    <p:sldId id="310" r:id="rId35"/>
    <p:sldId id="325" r:id="rId36"/>
    <p:sldId id="324" r:id="rId37"/>
    <p:sldId id="315" r:id="rId38"/>
    <p:sldId id="313" r:id="rId39"/>
    <p:sldId id="317" r:id="rId40"/>
    <p:sldId id="361" r:id="rId41"/>
    <p:sldId id="293" r:id="rId42"/>
    <p:sldId id="333" r:id="rId43"/>
    <p:sldId id="294" r:id="rId44"/>
    <p:sldId id="257" r:id="rId4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33333"/>
    <a:srgbClr val="71717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444" autoAdjust="0"/>
    <p:restoredTop sz="72357" autoAdjust="0"/>
  </p:normalViewPr>
  <p:slideViewPr>
    <p:cSldViewPr>
      <p:cViewPr varScale="1">
        <p:scale>
          <a:sx n="88" d="100"/>
          <a:sy n="88" d="100"/>
        </p:scale>
        <p:origin x="1140" y="84"/>
      </p:cViewPr>
      <p:guideLst/>
    </p:cSldViewPr>
  </p:slideViewPr>
  <p:notesTextViewPr>
    <p:cViewPr>
      <p:scale>
        <a:sx n="120" d="100"/>
        <a:sy n="12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image" Target="../media/image15.wmf"/><Relationship Id="rId6" Type="http://schemas.openxmlformats.org/officeDocument/2006/relationships/image" Target="../media/image20.wmf"/><Relationship Id="rId5" Type="http://schemas.openxmlformats.org/officeDocument/2006/relationships/image" Target="../media/image19.wmf"/><Relationship Id="rId4" Type="http://schemas.openxmlformats.org/officeDocument/2006/relationships/image" Target="../media/image18.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1F902BF-480E-45F0-89F4-7B54F2E87BA9}" type="datetimeFigureOut">
              <a:rPr lang="en-US" smtClean="0"/>
              <a:t>7/28/2016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DF86745-A110-49FB-9C45-355F67C432F4}" type="slidenum">
              <a:rPr lang="en-US" smtClean="0"/>
              <a:t>‹#›</a:t>
            </a:fld>
            <a:endParaRPr lang="en-US"/>
          </a:p>
        </p:txBody>
      </p:sp>
    </p:spTree>
    <p:extLst>
      <p:ext uri="{BB962C8B-B14F-4D97-AF65-F5344CB8AC3E}">
        <p14:creationId xmlns:p14="http://schemas.microsoft.com/office/powerpoint/2010/main" val="227057099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Good morning</a:t>
            </a:r>
            <a:r>
              <a:rPr lang="en-US" baseline="0" dirty="0" smtClean="0"/>
              <a:t> everyone. Let me introduce our work about network design from functional specifications.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a:t>
            </a:fld>
            <a:endParaRPr lang="en-US"/>
          </a:p>
        </p:txBody>
      </p:sp>
    </p:spTree>
    <p:extLst>
      <p:ext uri="{BB962C8B-B14F-4D97-AF65-F5344CB8AC3E}">
        <p14:creationId xmlns:p14="http://schemas.microsoft.com/office/powerpoint/2010/main" val="16611337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However, only some </a:t>
            </a:r>
            <a:r>
              <a:rPr lang="en-US" baseline="0" dirty="0" smtClean="0"/>
              <a:t>of them began </a:t>
            </a:r>
            <a:r>
              <a:rPr lang="en-US" baseline="0" dirty="0"/>
              <a:t>to address the goal </a:t>
            </a:r>
            <a:r>
              <a:rPr lang="en-US" b="1" i="1" baseline="0" dirty="0"/>
              <a:t>of computing networks to fulfill certain functional goals</a:t>
            </a:r>
            <a:r>
              <a:rPr lang="en-US" baseline="0" dirty="0"/>
              <a:t>. But so far they are done only in an </a:t>
            </a:r>
            <a:r>
              <a:rPr lang="en-US" b="1" i="1" baseline="0" dirty="0"/>
              <a:t>indirect and incremental manner</a:t>
            </a:r>
            <a:r>
              <a:rPr lang="en-US" baseline="0" dirty="0"/>
              <a:t>. Instead, our work aims to generate street networks directly from functional specifications.</a:t>
            </a:r>
          </a:p>
        </p:txBody>
      </p:sp>
      <p:sp>
        <p:nvSpPr>
          <p:cNvPr id="4" name="Slide Number Placeholder 3"/>
          <p:cNvSpPr>
            <a:spLocks noGrp="1"/>
          </p:cNvSpPr>
          <p:nvPr>
            <p:ph type="sldNum" sz="quarter" idx="10"/>
          </p:nvPr>
        </p:nvSpPr>
        <p:spPr/>
        <p:txBody>
          <a:bodyPr/>
          <a:lstStyle/>
          <a:p>
            <a:fld id="{6DF86745-A110-49FB-9C45-355F67C432F4}" type="slidenum">
              <a:rPr lang="en-US" smtClean="0"/>
              <a:t>10</a:t>
            </a:fld>
            <a:endParaRPr lang="en-US"/>
          </a:p>
        </p:txBody>
      </p:sp>
    </p:spTree>
    <p:extLst>
      <p:ext uri="{BB962C8B-B14F-4D97-AF65-F5344CB8AC3E}">
        <p14:creationId xmlns:p14="http://schemas.microsoft.com/office/powerpoint/2010/main" val="11975454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a:t>
            </a:r>
            <a:r>
              <a:rPr lang="en-US" baseline="0" dirty="0"/>
              <a:t> work is also related to other works about modeling layouts in </a:t>
            </a:r>
            <a:r>
              <a:rPr lang="en-US" b="1" i="1" baseline="0" dirty="0"/>
              <a:t>man-made </a:t>
            </a:r>
            <a:r>
              <a:rPr lang="en-US" b="1" i="1" baseline="0" dirty="0" smtClean="0"/>
              <a:t>environments</a:t>
            </a:r>
            <a:r>
              <a:rPr lang="en-US" b="0" i="0" baseline="0" dirty="0" smtClean="0"/>
              <a:t>, such as furniture arrangements, residential floorplans, building layouts, and game levels.</a:t>
            </a:r>
            <a:r>
              <a:rPr lang="en-US" b="1" i="1" baseline="0" dirty="0" smtClean="0"/>
              <a:t> </a:t>
            </a:r>
            <a:r>
              <a:rPr lang="en-US" baseline="0" dirty="0" smtClean="0"/>
              <a:t>In </a:t>
            </a:r>
            <a:r>
              <a:rPr lang="en-US" baseline="0" dirty="0"/>
              <a:t>particular, Feng et </a:t>
            </a:r>
            <a:r>
              <a:rPr lang="en-US" baseline="0" dirty="0" smtClean="0"/>
              <a:t>al, which is the next paper in this session, proposed </a:t>
            </a:r>
            <a:r>
              <a:rPr lang="en-US" baseline="0" dirty="0"/>
              <a:t>an interesting approach for generating layouts for mid-scale environments such as malls and train </a:t>
            </a:r>
            <a:r>
              <a:rPr lang="en-US" baseline="0" dirty="0" smtClean="0"/>
              <a:t>stations, </a:t>
            </a:r>
            <a:r>
              <a:rPr lang="en-US" baseline="0" dirty="0"/>
              <a:t>that has </a:t>
            </a:r>
            <a:r>
              <a:rPr lang="en-US" baseline="0" dirty="0" smtClean="0"/>
              <a:t>a similar goals as ours.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11</a:t>
            </a:fld>
            <a:endParaRPr lang="en-US"/>
          </a:p>
        </p:txBody>
      </p:sp>
    </p:spTree>
    <p:extLst>
      <p:ext uri="{BB962C8B-B14F-4D97-AF65-F5344CB8AC3E}">
        <p14:creationId xmlns:p14="http://schemas.microsoft.com/office/powerpoint/2010/main" val="370596201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a:t>
            </a:r>
            <a:r>
              <a:rPr lang="en-US" baseline="0" dirty="0"/>
              <a:t>t me introduce our Integer programming-based network design.</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12</a:t>
            </a:fld>
            <a:endParaRPr lang="en-US"/>
          </a:p>
        </p:txBody>
      </p:sp>
    </p:spTree>
    <p:extLst>
      <p:ext uri="{BB962C8B-B14F-4D97-AF65-F5344CB8AC3E}">
        <p14:creationId xmlns:p14="http://schemas.microsoft.com/office/powerpoint/2010/main" val="29886619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3200" dirty="0" smtClean="0"/>
              <a:t>The</a:t>
            </a:r>
            <a:r>
              <a:rPr lang="en-US" sz="3200" baseline="0" dirty="0" smtClean="0"/>
              <a:t> motivation of our IP-based approach is that, w</a:t>
            </a:r>
            <a:r>
              <a:rPr lang="en-US" sz="3200" dirty="0" smtClean="0"/>
              <a:t>e can </a:t>
            </a:r>
            <a:r>
              <a:rPr lang="en-US" sz="3200" baseline="0" dirty="0" smtClean="0"/>
              <a:t>observe </a:t>
            </a:r>
            <a:r>
              <a:rPr lang="en-US" sz="3200" baseline="0" dirty="0"/>
              <a:t>that m</a:t>
            </a:r>
            <a:r>
              <a:rPr lang="en-US" sz="3200" dirty="0"/>
              <a:t>any real-world layouts, such as street</a:t>
            </a:r>
            <a:r>
              <a:rPr lang="en-US" sz="3200" baseline="0" dirty="0"/>
              <a:t> layouts and floor plans, </a:t>
            </a:r>
            <a:r>
              <a:rPr lang="en-US" sz="3200" dirty="0"/>
              <a:t>are often </a:t>
            </a:r>
            <a:r>
              <a:rPr lang="en-US" sz="3200" b="1" i="1" dirty="0"/>
              <a:t>locally</a:t>
            </a:r>
            <a:r>
              <a:rPr lang="en-US" sz="3200" b="1" i="1" baseline="0" dirty="0"/>
              <a:t> aligned to four dominant directions</a:t>
            </a:r>
            <a:r>
              <a:rPr lang="en-US" sz="3200" baseline="0" dirty="0"/>
              <a:t>. Therefore, to ensure the </a:t>
            </a:r>
            <a:r>
              <a:rPr lang="en-US" sz="3200" u="sng" baseline="0" dirty="0"/>
              <a:t>global consistency</a:t>
            </a:r>
            <a:r>
              <a:rPr lang="en-US" sz="3200" baseline="0" dirty="0"/>
              <a:t> of </a:t>
            </a:r>
            <a:r>
              <a:rPr lang="en-US" sz="3200" baseline="0" dirty="0" smtClean="0"/>
              <a:t>such layouts, </a:t>
            </a:r>
            <a:r>
              <a:rPr lang="en-US" sz="3200" baseline="0" dirty="0"/>
              <a:t>we propose to </a:t>
            </a:r>
            <a:r>
              <a:rPr lang="en-US" sz="3200" b="0" i="0" baseline="0" dirty="0"/>
              <a:t>encode</a:t>
            </a:r>
            <a:r>
              <a:rPr lang="en-US" sz="3200" baseline="0" dirty="0"/>
              <a:t> these four directions by a quad-dominant </a:t>
            </a:r>
            <a:r>
              <a:rPr lang="en-US" sz="3200" baseline="0" dirty="0" smtClean="0"/>
              <a:t>mesh</a:t>
            </a:r>
            <a:endParaRPr lang="en-US" sz="3200" dirty="0"/>
          </a:p>
        </p:txBody>
      </p:sp>
      <p:sp>
        <p:nvSpPr>
          <p:cNvPr id="4" name="Slide Number Placeholder 3"/>
          <p:cNvSpPr>
            <a:spLocks noGrp="1"/>
          </p:cNvSpPr>
          <p:nvPr>
            <p:ph type="sldNum" sz="quarter" idx="10"/>
          </p:nvPr>
        </p:nvSpPr>
        <p:spPr/>
        <p:txBody>
          <a:bodyPr/>
          <a:lstStyle/>
          <a:p>
            <a:fld id="{6DF86745-A110-49FB-9C45-355F67C432F4}" type="slidenum">
              <a:rPr lang="en-US" smtClean="0"/>
              <a:t>13</a:t>
            </a:fld>
            <a:endParaRPr lang="en-US"/>
          </a:p>
        </p:txBody>
      </p:sp>
    </p:spTree>
    <p:extLst>
      <p:ext uri="{BB962C8B-B14F-4D97-AF65-F5344CB8AC3E}">
        <p14:creationId xmlns:p14="http://schemas.microsoft.com/office/powerpoint/2010/main" val="2165270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t>Therefore,</a:t>
            </a:r>
            <a:r>
              <a:rPr lang="en-US" sz="1200" baseline="0" dirty="0"/>
              <a:t> we </a:t>
            </a:r>
            <a:r>
              <a:rPr lang="en-US" sz="1200" baseline="0" dirty="0" smtClean="0"/>
              <a:t>opt to </a:t>
            </a:r>
            <a:r>
              <a:rPr lang="en-US" sz="1200" i="1" u="sng" baseline="0" dirty="0" smtClean="0"/>
              <a:t>pre-</a:t>
            </a:r>
            <a:r>
              <a:rPr lang="en-US" sz="1200" i="1" u="sng" dirty="0" smtClean="0"/>
              <a:t>quadrangulate</a:t>
            </a:r>
            <a:r>
              <a:rPr lang="en-US" sz="1200" dirty="0" smtClean="0"/>
              <a:t> </a:t>
            </a:r>
            <a:r>
              <a:rPr lang="en-US" sz="1200" baseline="0" dirty="0"/>
              <a:t>the problem domain and then take an </a:t>
            </a:r>
            <a:r>
              <a:rPr lang="en-US" sz="1200" i="1" u="sng" baseline="0" dirty="0"/>
              <a:t>integer programming based approach</a:t>
            </a:r>
            <a:r>
              <a:rPr lang="en-US" sz="1200" baseline="0" dirty="0"/>
              <a:t> to solve the problem. After the input domain is quadrangulated, each edge now represents a potential segment of a street network, and finding the best network now becomes a </a:t>
            </a:r>
            <a:r>
              <a:rPr lang="en-US" sz="1200" u="sng" baseline="0" dirty="0"/>
              <a:t>discrete optimization problem</a:t>
            </a:r>
            <a:r>
              <a:rPr lang="en-US" sz="1200" baseline="0" dirty="0"/>
              <a:t> of finding the subset of edges that best </a:t>
            </a:r>
            <a:r>
              <a:rPr lang="en-US" sz="1200" baseline="0" dirty="0" smtClean="0"/>
              <a:t>presents our interests. </a:t>
            </a:r>
            <a:r>
              <a:rPr lang="en-US" sz="1200" baseline="0" dirty="0"/>
              <a:t>We solve the IP problem by Gurobi, which we are quite satisfied with. While this subset of edges may not look all that impressive for now</a:t>
            </a:r>
            <a:r>
              <a:rPr lang="en-US" sz="1200" baseline="0" dirty="0" smtClean="0"/>
              <a:t>…</a:t>
            </a: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[Click</a:t>
            </a:r>
            <a:r>
              <a:rPr lang="en-US" sz="1200" baseline="0" dirty="0" smtClean="0"/>
              <a:t>] </a:t>
            </a:r>
            <a:r>
              <a:rPr lang="en-US" sz="1200" baseline="0" dirty="0"/>
              <a:t>a plausible looking network can be generated from it by applying a snake-based smoothing,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a:t>[Click]…and even better, we can subdivide the remaining space and repeat this IP/smoothing/subdivision process again, and in the end we can get a rich and plausible looking network design with hierarchical details.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14</a:t>
            </a:fld>
            <a:endParaRPr lang="en-US"/>
          </a:p>
        </p:txBody>
      </p:sp>
    </p:spTree>
    <p:extLst>
      <p:ext uri="{BB962C8B-B14F-4D97-AF65-F5344CB8AC3E}">
        <p14:creationId xmlns:p14="http://schemas.microsoft.com/office/powerpoint/2010/main" val="29344812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specify the IP problem statement</a:t>
            </a:r>
            <a:r>
              <a:rPr lang="en-US" baseline="0" dirty="0"/>
              <a:t>. The goal is to find a subset of the edges that best optimizes a weighted sum of quality measures while satisfying a set of our validity constraints. We encode the presence of each edge in the network as a Boolean variable ei. So, </a:t>
            </a:r>
            <a:r>
              <a:rPr lang="en-US" baseline="0" dirty="0" smtClean="0"/>
              <a:t>the problem becomes </a:t>
            </a:r>
            <a:r>
              <a:rPr lang="en-US" baseline="0" dirty="0"/>
              <a:t>finding a subset of the Boolean variables that minimizes f(</a:t>
            </a:r>
            <a:r>
              <a:rPr lang="en-US" baseline="0" dirty="0" err="1"/>
              <a:t>ei</a:t>
            </a:r>
            <a:r>
              <a:rPr lang="en-US" baseline="0" dirty="0"/>
              <a:t>), </a:t>
            </a:r>
            <a:r>
              <a:rPr lang="en-US" i="1" u="sng" baseline="0" dirty="0"/>
              <a:t>a weighted sum of quality measures</a:t>
            </a:r>
            <a:r>
              <a:rPr lang="en-US" baseline="0" dirty="0"/>
              <a:t>, while satisfying a set of </a:t>
            </a:r>
            <a:r>
              <a:rPr lang="en-US" i="1" u="sng" baseline="0" dirty="0"/>
              <a:t>validity constraints </a:t>
            </a:r>
            <a:r>
              <a:rPr lang="en-US" baseline="0" dirty="0"/>
              <a:t>g(</a:t>
            </a:r>
            <a:r>
              <a:rPr lang="en-US" baseline="0" dirty="0" err="1"/>
              <a:t>ei</a:t>
            </a:r>
            <a:r>
              <a:rPr lang="en-US" baseline="0" dirty="0"/>
              <a:t>) and h(</a:t>
            </a:r>
            <a:r>
              <a:rPr lang="en-US" baseline="0" dirty="0" err="1"/>
              <a:t>ei</a:t>
            </a:r>
            <a:r>
              <a:rPr lang="en-US" baseline="0" dirty="0"/>
              <a:t>). </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15</a:t>
            </a:fld>
            <a:endParaRPr lang="en-US"/>
          </a:p>
        </p:txBody>
      </p:sp>
    </p:spTree>
    <p:extLst>
      <p:ext uri="{BB962C8B-B14F-4D97-AF65-F5344CB8AC3E}">
        <p14:creationId xmlns:p14="http://schemas.microsoft.com/office/powerpoint/2010/main" val="20245985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 network to be </a:t>
            </a:r>
            <a:r>
              <a:rPr lang="en-US" baseline="0" dirty="0" smtClean="0"/>
              <a:t>valid, </a:t>
            </a:r>
            <a:r>
              <a:rPr lang="en-US" baseline="0" dirty="0"/>
              <a:t>it needs to fulfill two requirements. First, it has to </a:t>
            </a:r>
            <a:r>
              <a:rPr lang="en-US" baseline="0" dirty="0" smtClean="0"/>
              <a:t>sufficiently cover </a:t>
            </a:r>
            <a:r>
              <a:rPr lang="en-US" baseline="0" dirty="0"/>
              <a:t>the whole </a:t>
            </a:r>
            <a:r>
              <a:rPr lang="en-US" baseline="0" dirty="0" smtClean="0"/>
              <a:t>mesh, </a:t>
            </a:r>
            <a:r>
              <a:rPr lang="en-US" baseline="0" dirty="0" smtClean="0"/>
              <a:t>using the coverage range. </a:t>
            </a:r>
            <a:r>
              <a:rPr lang="en-US" baseline="0" dirty="0"/>
              <a:t>Second, every part of the network has to be </a:t>
            </a:r>
            <a:r>
              <a:rPr lang="en-US" b="1" i="1" baseline="0" dirty="0" smtClean="0"/>
              <a:t>reachable </a:t>
            </a:r>
            <a:r>
              <a:rPr lang="en-US" baseline="0" dirty="0" smtClean="0"/>
              <a:t>from </a:t>
            </a:r>
            <a:r>
              <a:rPr lang="en-US" baseline="0" dirty="0"/>
              <a:t>the set of predefined “sink” </a:t>
            </a:r>
            <a:r>
              <a:rPr lang="en-US" baseline="0" dirty="0" smtClean="0"/>
              <a:t>vertices we mentioned before. Otherwise the network would have </a:t>
            </a:r>
            <a:r>
              <a:rPr lang="en-US" b="1" i="1" baseline="0" dirty="0" smtClean="0"/>
              <a:t>isolated islands</a:t>
            </a:r>
            <a:r>
              <a:rPr lang="en-US" baseline="0" dirty="0" smtClean="0"/>
              <a:t> that no one can go to!</a:t>
            </a:r>
            <a:endParaRPr lang="en-US" baseline="0" dirty="0"/>
          </a:p>
          <a:p>
            <a:r>
              <a:rPr lang="en-US" baseline="0" dirty="0" smtClean="0"/>
              <a:t>[Click] By our definitions, all these networks are valid and can be </a:t>
            </a:r>
            <a:r>
              <a:rPr lang="en-US" u="sng" baseline="0" dirty="0" smtClean="0"/>
              <a:t>readily</a:t>
            </a:r>
            <a:r>
              <a:rPr lang="en-US" baseline="0" dirty="0" smtClean="0"/>
              <a:t> generated by our method. </a:t>
            </a:r>
            <a:r>
              <a:rPr lang="en-US" baseline="0" dirty="0" smtClean="0"/>
              <a:t>Here the red dots indicate the sinks. Note </a:t>
            </a:r>
            <a:r>
              <a:rPr lang="en-US" baseline="0" dirty="0" smtClean="0"/>
              <a:t>that the networks can have different topologies and even disconnected </a:t>
            </a:r>
            <a:r>
              <a:rPr lang="en-US" baseline="0" dirty="0" smtClean="0"/>
              <a:t>components, </a:t>
            </a:r>
            <a:r>
              <a:rPr lang="en-US" baseline="0" dirty="0" smtClean="0"/>
              <a:t>as long as each component is connected to a sink. [Click] However, This network is invalid because the upper-left part is not covered. [Click] And this is another invalid network because it has an isolated island on the bottom.</a:t>
            </a:r>
            <a:endParaRPr lang="en-US" baseline="0" dirty="0"/>
          </a:p>
        </p:txBody>
      </p:sp>
      <p:sp>
        <p:nvSpPr>
          <p:cNvPr id="4" name="Slide Number Placeholder 3"/>
          <p:cNvSpPr>
            <a:spLocks noGrp="1"/>
          </p:cNvSpPr>
          <p:nvPr>
            <p:ph type="sldNum" sz="quarter" idx="10"/>
          </p:nvPr>
        </p:nvSpPr>
        <p:spPr/>
        <p:txBody>
          <a:bodyPr/>
          <a:lstStyle/>
          <a:p>
            <a:fld id="{6DF86745-A110-49FB-9C45-355F67C432F4}" type="slidenum">
              <a:rPr lang="en-US" smtClean="0"/>
              <a:t>16</a:t>
            </a:fld>
            <a:endParaRPr lang="en-US"/>
          </a:p>
        </p:txBody>
      </p:sp>
    </p:spTree>
    <p:extLst>
      <p:ext uri="{BB962C8B-B14F-4D97-AF65-F5344CB8AC3E}">
        <p14:creationId xmlns:p14="http://schemas.microsoft.com/office/powerpoint/2010/main" val="28203475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Modeling the</a:t>
            </a:r>
            <a:r>
              <a:rPr lang="en-US" baseline="0" dirty="0"/>
              <a:t> coverage constraint is easy. In short, we require that </a:t>
            </a:r>
            <a:r>
              <a:rPr lang="en-US" baseline="0" dirty="0" smtClean="0"/>
              <a:t>for every vertex, at least one of the network edges that cover it by the coverage range has to be present. This can be easily presented by some linear constraints…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17</a:t>
            </a:fld>
            <a:endParaRPr lang="en-US"/>
          </a:p>
        </p:txBody>
      </p:sp>
    </p:spTree>
    <p:extLst>
      <p:ext uri="{BB962C8B-B14F-4D97-AF65-F5344CB8AC3E}">
        <p14:creationId xmlns:p14="http://schemas.microsoft.com/office/powerpoint/2010/main" val="84164631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a:t>
            </a:r>
            <a:r>
              <a:rPr lang="en-US" baseline="0" dirty="0"/>
              <a:t> modeling the connectivity constraint </a:t>
            </a:r>
            <a:r>
              <a:rPr lang="en-US" baseline="0" dirty="0" smtClean="0"/>
              <a:t>is </a:t>
            </a:r>
            <a:r>
              <a:rPr lang="en-US" baseline="0" dirty="0"/>
              <a:t>not trivial </a:t>
            </a:r>
            <a:r>
              <a:rPr lang="en-US" i="1" u="sng" baseline="0" dirty="0" smtClean="0"/>
              <a:t>because it is a global phenomena</a:t>
            </a:r>
            <a:r>
              <a:rPr lang="en-US" baseline="0" dirty="0" smtClean="0"/>
              <a:t>, and </a:t>
            </a:r>
            <a:r>
              <a:rPr lang="en-US" baseline="0" dirty="0"/>
              <a:t>we spent quite some time to tackle this critical requirement. </a:t>
            </a:r>
            <a:r>
              <a:rPr lang="en-US" dirty="0"/>
              <a:t>Inspired by an IP formulation of the </a:t>
            </a:r>
            <a:r>
              <a:rPr lang="en-US" u="sng" dirty="0"/>
              <a:t>traveling salesman problem</a:t>
            </a:r>
            <a:r>
              <a:rPr lang="en-US" dirty="0"/>
              <a:t>,</a:t>
            </a:r>
            <a:r>
              <a:rPr lang="en-US" baseline="0" dirty="0"/>
              <a:t> we model the connectivity constraint by requiring that the network is comprised of succeeding half-edges with descending distance values, except at sinks. </a:t>
            </a:r>
            <a:r>
              <a:rPr lang="en-US" dirty="0"/>
              <a:t>One example is shown on the </a:t>
            </a:r>
            <a:r>
              <a:rPr lang="en-US" dirty="0" smtClean="0"/>
              <a:t>bottom, </a:t>
            </a:r>
            <a:r>
              <a:rPr lang="en-US" dirty="0"/>
              <a:t>where the half-edges of the network</a:t>
            </a:r>
            <a:r>
              <a:rPr lang="en-US" baseline="0" dirty="0"/>
              <a:t> directly at the sink are having a distance of 0, and the half-edges directly </a:t>
            </a:r>
            <a:r>
              <a:rPr lang="en-US" u="sng" baseline="0" dirty="0"/>
              <a:t>preceding</a:t>
            </a:r>
            <a:r>
              <a:rPr lang="en-US" baseline="0" dirty="0"/>
              <a:t> them are having a distance value of 1, and so on</a:t>
            </a:r>
            <a:r>
              <a:rPr lang="en-US" baseline="0" dirty="0" smtClean="0"/>
              <a:t>. It is easy to see that such requirement would mean all half-edges are connected to the sinks, and the distance value associated with each half-edge would approximate the distance to the closest sink.</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that by our formulation, </a:t>
            </a:r>
            <a:r>
              <a:rPr lang="en-US" b="1" i="1" dirty="0"/>
              <a:t>loops</a:t>
            </a:r>
            <a:r>
              <a:rPr lang="en-US" baseline="0" dirty="0"/>
              <a:t> </a:t>
            </a:r>
            <a:r>
              <a:rPr lang="en-US" baseline="0" dirty="0" smtClean="0"/>
              <a:t>are allowed. This is a generalization of the original traveling salesman problem IP formulation.</a:t>
            </a:r>
            <a:endParaRPr lang="en-US" baseline="0" dirty="0"/>
          </a:p>
          <a:p>
            <a:r>
              <a:rPr lang="en-US" baseline="0" dirty="0"/>
              <a:t>[Click] Again, they can be expressed as a combination of linear constraints. For details please refer to the paper.</a:t>
            </a:r>
            <a:endParaRPr lang="en-US" dirty="0"/>
          </a:p>
          <a:p>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18</a:t>
            </a:fld>
            <a:endParaRPr lang="en-US"/>
          </a:p>
        </p:txBody>
      </p:sp>
    </p:spTree>
    <p:extLst>
      <p:ext uri="{BB962C8B-B14F-4D97-AF65-F5344CB8AC3E}">
        <p14:creationId xmlns:p14="http://schemas.microsoft.com/office/powerpoint/2010/main" val="187529737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energy</a:t>
            </a:r>
            <a:r>
              <a:rPr lang="en-US" baseline="0" dirty="0"/>
              <a:t> function </a:t>
            </a:r>
            <a:r>
              <a:rPr lang="en-US" baseline="0" dirty="0" smtClean="0"/>
              <a:t>that we want to minimize consists </a:t>
            </a:r>
            <a:r>
              <a:rPr lang="en-US" baseline="0" dirty="0"/>
              <a:t>of a weighted sum of two terms. [Click] The first is the total network length, which can be conveniently expressed as the sum of present edge variables multiplied by their Euclidean lengths. [Click] The second is the sum of distances to the sinks, which can also be conveniently expressed as the sum of the aforementioned distance values. [Click] Below we show a spectrum of results using different weightings. We can see the networks become </a:t>
            </a:r>
            <a:r>
              <a:rPr lang="en-US" u="sng" baseline="0" dirty="0"/>
              <a:t>shallower</a:t>
            </a:r>
            <a:r>
              <a:rPr lang="en-US" u="none" baseline="0" dirty="0"/>
              <a:t>, </a:t>
            </a:r>
            <a:r>
              <a:rPr lang="en-US" u="sng" baseline="0" dirty="0"/>
              <a:t>use more edges, </a:t>
            </a:r>
            <a:r>
              <a:rPr lang="en-US" baseline="0" dirty="0"/>
              <a:t>and </a:t>
            </a:r>
            <a:r>
              <a:rPr lang="en-US" u="sng" baseline="0" dirty="0"/>
              <a:t>have more exits to the boundary </a:t>
            </a:r>
            <a:r>
              <a:rPr lang="en-US" baseline="0" dirty="0"/>
              <a:t>as the weighting to the distance to sinks increases.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19</a:t>
            </a:fld>
            <a:endParaRPr lang="en-US"/>
          </a:p>
        </p:txBody>
      </p:sp>
    </p:spTree>
    <p:extLst>
      <p:ext uri="{BB962C8B-B14F-4D97-AF65-F5344CB8AC3E}">
        <p14:creationId xmlns:p14="http://schemas.microsoft.com/office/powerpoint/2010/main" val="41951430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The goal of this paper is to develop a method that can automatically generate street networks </a:t>
            </a:r>
            <a:r>
              <a:rPr lang="en-US" sz="1200" b="0" i="1" u="sng" strike="noStrike" kern="1200" baseline="0" dirty="0" smtClean="0">
                <a:solidFill>
                  <a:schemeClr val="tx1"/>
                </a:solidFill>
                <a:latin typeface="+mn-lt"/>
                <a:ea typeface="+mn-ea"/>
                <a:cs typeface="+mn-cs"/>
              </a:rPr>
              <a:t>purely from high-level specifications of their functions</a:t>
            </a:r>
            <a:r>
              <a:rPr lang="en-US" sz="1200" b="0" i="0" u="none" strike="noStrike" kern="1200" baseline="0" dirty="0" smtClean="0">
                <a:solidFill>
                  <a:schemeClr val="tx1"/>
                </a:solidFill>
                <a:latin typeface="+mn-lt"/>
                <a:ea typeface="+mn-ea"/>
                <a:cs typeface="+mn-cs"/>
              </a:rPr>
              <a:t>. Examples of such functional specifications include traffic demand, land use, and topology constraints.</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6DF86745-A110-49FB-9C45-355F67C432F4}" type="slidenum">
              <a:rPr lang="en-US" smtClean="0"/>
              <a:t>2</a:t>
            </a:fld>
            <a:endParaRPr lang="en-US"/>
          </a:p>
        </p:txBody>
      </p:sp>
    </p:spTree>
    <p:extLst>
      <p:ext uri="{BB962C8B-B14F-4D97-AF65-F5344CB8AC3E}">
        <p14:creationId xmlns:p14="http://schemas.microsoft.com/office/powerpoint/2010/main" val="40244593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Note that</a:t>
            </a:r>
            <a:r>
              <a:rPr lang="en-US" baseline="0" dirty="0"/>
              <a:t> the distance to sinks term mentioned earlier can only enhance interior-to-boundary traffic.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To enhance interior-to-interior traffic, we take a simple </a:t>
            </a:r>
            <a:r>
              <a:rPr lang="en-US" baseline="0" dirty="0" smtClean="0"/>
              <a:t>approach, called “point-to-point constraint”, that can effectively boost the interior </a:t>
            </a:r>
            <a:r>
              <a:rPr lang="en-US" baseline="0" dirty="0"/>
              <a:t>connectivity of the network. </a:t>
            </a:r>
            <a:r>
              <a:rPr lang="en-US" baseline="0" dirty="0" smtClean="0"/>
              <a:t>In short, we </a:t>
            </a:r>
            <a:r>
              <a:rPr lang="en-US" b="1" i="1" baseline="0" dirty="0" smtClean="0"/>
              <a:t>randomly sample </a:t>
            </a:r>
            <a:r>
              <a:rPr lang="en-US" b="1" i="1" baseline="0" dirty="0" smtClean="0"/>
              <a:t>the problem domain in a </a:t>
            </a:r>
            <a:r>
              <a:rPr lang="en-US" b="1" i="1" u="sng" baseline="0" dirty="0" smtClean="0"/>
              <a:t>spatially uniform manner</a:t>
            </a:r>
            <a:r>
              <a:rPr lang="en-US" b="1" i="1" baseline="0" dirty="0" smtClean="0"/>
              <a:t> and then require that nearby sample points must be connected by a </a:t>
            </a:r>
            <a:r>
              <a:rPr lang="en-US" b="1" i="1" u="sng" baseline="0" dirty="0" smtClean="0"/>
              <a:t>semi-shortest path</a:t>
            </a:r>
            <a:r>
              <a:rPr lang="en-US" baseline="0" dirty="0" smtClean="0"/>
              <a:t>. </a:t>
            </a:r>
            <a:r>
              <a:rPr lang="en-US" baseline="0" dirty="0" smtClean="0"/>
              <a:t>Examples are shown below.</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a:t>
            </a:r>
            <a:r>
              <a:rPr lang="en-US" baseline="0" dirty="0"/>
              <a:t>is a cheap and effective constraint to enhance interior-to-interior traffic, and the strength can be easily controlled by the sampling density. </a:t>
            </a:r>
            <a:r>
              <a:rPr lang="en-US" baseline="0" dirty="0" smtClean="0"/>
              <a:t>On </a:t>
            </a:r>
            <a:r>
              <a:rPr lang="en-US" baseline="0" dirty="0"/>
              <a:t>the down side, this constraint can </a:t>
            </a:r>
            <a:r>
              <a:rPr lang="en-US" i="1" u="sng" baseline="0" dirty="0"/>
              <a:t>over-</a:t>
            </a:r>
            <a:r>
              <a:rPr lang="en-US" i="1" u="sng" baseline="0" dirty="0" err="1"/>
              <a:t>constain</a:t>
            </a:r>
            <a:r>
              <a:rPr lang="en-US" baseline="0" dirty="0"/>
              <a:t> the resulting networks.</a:t>
            </a:r>
          </a:p>
        </p:txBody>
      </p:sp>
      <p:sp>
        <p:nvSpPr>
          <p:cNvPr id="4" name="Slide Number Placeholder 3"/>
          <p:cNvSpPr>
            <a:spLocks noGrp="1"/>
          </p:cNvSpPr>
          <p:nvPr>
            <p:ph type="sldNum" sz="quarter" idx="10"/>
          </p:nvPr>
        </p:nvSpPr>
        <p:spPr/>
        <p:txBody>
          <a:bodyPr/>
          <a:lstStyle/>
          <a:p>
            <a:fld id="{6DF86745-A110-49FB-9C45-355F67C432F4}" type="slidenum">
              <a:rPr lang="en-US" smtClean="0"/>
              <a:t>20</a:t>
            </a:fld>
            <a:endParaRPr lang="en-US"/>
          </a:p>
        </p:txBody>
      </p:sp>
    </p:spTree>
    <p:extLst>
      <p:ext uri="{BB962C8B-B14F-4D97-AF65-F5344CB8AC3E}">
        <p14:creationId xmlns:p14="http://schemas.microsoft.com/office/powerpoint/2010/main" val="33154467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We summarize how the functional specifications are supported by our IP formulation.</a:t>
            </a:r>
          </a:p>
          <a:p>
            <a:r>
              <a:rPr lang="en-US" sz="1200" b="0" i="0" u="none" strike="noStrike" kern="1200" baseline="0" dirty="0">
                <a:solidFill>
                  <a:schemeClr val="tx1"/>
                </a:solidFill>
                <a:latin typeface="+mn-lt"/>
                <a:ea typeface="+mn-ea"/>
                <a:cs typeface="+mn-cs"/>
              </a:rPr>
              <a:t>[Click] Density is specified by the coverage </a:t>
            </a:r>
            <a:r>
              <a:rPr lang="en-US" sz="1200" b="0" i="0" u="none" strike="noStrike" kern="1200" baseline="0" dirty="0" smtClean="0">
                <a:solidFill>
                  <a:schemeClr val="tx1"/>
                </a:solidFill>
                <a:latin typeface="+mn-lt"/>
                <a:ea typeface="+mn-ea"/>
                <a:cs typeface="+mn-cs"/>
              </a:rPr>
              <a:t>range, or, the resolution of the quadrangulation in the first place.</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Interior-to-boundary traffic is naturally supported as long as we put sinks on the boundary. Interior-to-interior traffic is supported by the interior connectivity constraint mentioned earlier. Boundary-to-boundary traffic is supported by user specified short-cuts.</a:t>
            </a:r>
          </a:p>
          <a:p>
            <a:r>
              <a:rPr lang="en-US" sz="1200" b="0" i="0" u="none" strike="noStrike" kern="1200" baseline="0" dirty="0">
                <a:solidFill>
                  <a:schemeClr val="tx1"/>
                </a:solidFill>
                <a:latin typeface="+mn-lt"/>
                <a:ea typeface="+mn-ea"/>
                <a:cs typeface="+mn-cs"/>
              </a:rPr>
              <a:t>[Click] The preference between minimizing network lengths and travel distances is specified by the weighing of the two terms of the objective function.</a:t>
            </a:r>
          </a:p>
          <a:p>
            <a:r>
              <a:rPr lang="en-US" sz="1200" b="0" i="0" u="none" strike="noStrike" kern="1200" baseline="0" dirty="0">
                <a:solidFill>
                  <a:schemeClr val="tx1"/>
                </a:solidFill>
                <a:latin typeface="+mn-lt"/>
                <a:ea typeface="+mn-ea"/>
                <a:cs typeface="+mn-cs"/>
              </a:rPr>
              <a:t>[Click] Sink locations are </a:t>
            </a:r>
            <a:r>
              <a:rPr lang="en-US" sz="1200" b="0" i="0" u="none" strike="noStrike" kern="1200" baseline="0" dirty="0" smtClean="0">
                <a:solidFill>
                  <a:schemeClr val="tx1"/>
                </a:solidFill>
                <a:latin typeface="+mn-lt"/>
                <a:ea typeface="+mn-ea"/>
                <a:cs typeface="+mn-cs"/>
              </a:rPr>
              <a:t>an intrinsic </a:t>
            </a:r>
            <a:r>
              <a:rPr lang="en-US" sz="1200" b="0" i="0" u="none" strike="noStrike" kern="1200" baseline="0" dirty="0">
                <a:solidFill>
                  <a:schemeClr val="tx1"/>
                </a:solidFill>
                <a:latin typeface="+mn-lt"/>
                <a:ea typeface="+mn-ea"/>
                <a:cs typeface="+mn-cs"/>
              </a:rPr>
              <a:t>part of our IP </a:t>
            </a:r>
            <a:r>
              <a:rPr lang="en-US" sz="1200" b="0" i="0" u="none" strike="noStrike" kern="1200" baseline="0" dirty="0" smtClean="0">
                <a:solidFill>
                  <a:schemeClr val="tx1"/>
                </a:solidFill>
                <a:latin typeface="+mn-lt"/>
                <a:ea typeface="+mn-ea"/>
                <a:cs typeface="+mn-cs"/>
              </a:rPr>
              <a:t>design, and </a:t>
            </a:r>
            <a:r>
              <a:rPr lang="en-US" sz="1200" b="0" i="1" u="sng" strike="noStrike" kern="1200" baseline="0" dirty="0" smtClean="0">
                <a:solidFill>
                  <a:schemeClr val="tx1"/>
                </a:solidFill>
                <a:latin typeface="+mn-lt"/>
                <a:ea typeface="+mn-ea"/>
                <a:cs typeface="+mn-cs"/>
              </a:rPr>
              <a:t>our connectivity constraint would ensure that all traffic do CAN reach the sinks instead of trapped somewhere inside an island</a:t>
            </a:r>
            <a:r>
              <a:rPr lang="en-US" sz="1200" b="0" i="0" u="none" strike="noStrike" kern="1200" baseline="0" dirty="0" smtClean="0">
                <a:solidFill>
                  <a:schemeClr val="tx1"/>
                </a:solidFill>
                <a:latin typeface="+mn-lt"/>
                <a:ea typeface="+mn-ea"/>
                <a:cs typeface="+mn-cs"/>
              </a:rPr>
              <a:t>.</a:t>
            </a:r>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Finally, the local features and the user specifications all can be trivially specified as linear constraints</a:t>
            </a:r>
            <a:r>
              <a:rPr lang="en-US" sz="1200" b="0" i="0" u="none" strike="noStrike" kern="1200" baseline="0" dirty="0" smtClean="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6DF86745-A110-49FB-9C45-355F67C432F4}" type="slidenum">
              <a:rPr lang="en-US" smtClean="0"/>
              <a:t>21</a:t>
            </a:fld>
            <a:endParaRPr lang="en-US"/>
          </a:p>
        </p:txBody>
      </p:sp>
    </p:spTree>
    <p:extLst>
      <p:ext uri="{BB962C8B-B14F-4D97-AF65-F5344CB8AC3E}">
        <p14:creationId xmlns:p14="http://schemas.microsoft.com/office/powerpoint/2010/main" val="51993292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see </a:t>
            </a:r>
            <a:r>
              <a:rPr lang="en-US"/>
              <a:t>some results.</a:t>
            </a:r>
          </a:p>
        </p:txBody>
      </p:sp>
      <p:sp>
        <p:nvSpPr>
          <p:cNvPr id="4" name="Slide Number Placeholder 3"/>
          <p:cNvSpPr>
            <a:spLocks noGrp="1"/>
          </p:cNvSpPr>
          <p:nvPr>
            <p:ph type="sldNum" sz="quarter" idx="10"/>
          </p:nvPr>
        </p:nvSpPr>
        <p:spPr/>
        <p:txBody>
          <a:bodyPr/>
          <a:lstStyle/>
          <a:p>
            <a:fld id="{6DF86745-A110-49FB-9C45-355F67C432F4}" type="slidenum">
              <a:rPr lang="en-US" smtClean="0"/>
              <a:t>22</a:t>
            </a:fld>
            <a:endParaRPr lang="en-US"/>
          </a:p>
        </p:txBody>
      </p:sp>
    </p:spTree>
    <p:extLst>
      <p:ext uri="{BB962C8B-B14F-4D97-AF65-F5344CB8AC3E}">
        <p14:creationId xmlns:p14="http://schemas.microsoft.com/office/powerpoint/2010/main" val="16953616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Here</a:t>
            </a:r>
            <a:r>
              <a:rPr lang="en-GB" baseline="0" dirty="0"/>
              <a:t> we </a:t>
            </a:r>
            <a:r>
              <a:rPr lang="en-GB" baseline="0" dirty="0" smtClean="0"/>
              <a:t>show some </a:t>
            </a:r>
            <a:r>
              <a:rPr lang="en-GB" baseline="0" dirty="0"/>
              <a:t>street network results that cater to different functional </a:t>
            </a:r>
            <a:r>
              <a:rPr lang="en-GB" baseline="0" dirty="0" smtClean="0"/>
              <a:t>specifications that well summarize the types of networks our method can produce.</a:t>
            </a:r>
            <a:endParaRPr lang="en-GB" baseline="0" dirty="0"/>
          </a:p>
          <a:p>
            <a:pPr marL="228600" indent="-228600">
              <a:buAutoNum type="alphaLcParenBoth"/>
            </a:pPr>
            <a:r>
              <a:rPr lang="en-GB" baseline="0" dirty="0"/>
              <a:t>The first pairs contrast minimizing network lengths versus minimizing travel distances. Note that this specification is also applied to the </a:t>
            </a:r>
            <a:r>
              <a:rPr lang="en-GB" u="sng" baseline="0" dirty="0"/>
              <a:t>sub-level networks</a:t>
            </a:r>
            <a:r>
              <a:rPr lang="en-GB" baseline="0" dirty="0"/>
              <a:t>.</a:t>
            </a:r>
          </a:p>
          <a:p>
            <a:pPr marL="228600" indent="-228600">
              <a:buAutoNum type="alphaLcParenBoth"/>
            </a:pPr>
            <a:r>
              <a:rPr lang="en-GB" baseline="0" dirty="0"/>
              <a:t>A layout with a </a:t>
            </a:r>
            <a:r>
              <a:rPr lang="en-GB" baseline="0" dirty="0" smtClean="0"/>
              <a:t>tree-like topology, realized by restricting a </a:t>
            </a:r>
            <a:r>
              <a:rPr lang="en-GB" baseline="0" dirty="0"/>
              <a:t>single exit to the </a:t>
            </a:r>
            <a:r>
              <a:rPr lang="en-GB" baseline="0" dirty="0" smtClean="0"/>
              <a:t>boundary.</a:t>
            </a:r>
            <a:endParaRPr lang="en-GB" baseline="0" dirty="0"/>
          </a:p>
          <a:p>
            <a:pPr marL="228600" indent="-228600">
              <a:buAutoNum type="alphaLcParenBoth"/>
            </a:pPr>
            <a:r>
              <a:rPr lang="en-GB" baseline="0" dirty="0"/>
              <a:t>A layout that encourages through-traffic in the vertical direction by providing a </a:t>
            </a:r>
            <a:r>
              <a:rPr lang="en-GB" baseline="0" dirty="0" smtClean="0"/>
              <a:t>short </a:t>
            </a:r>
            <a:r>
              <a:rPr lang="en-GB" baseline="0" dirty="0"/>
              <a:t>cut from top to bottom.</a:t>
            </a:r>
          </a:p>
          <a:p>
            <a:pPr marL="228600" indent="-228600">
              <a:buAutoNum type="alphaLcParenBoth"/>
            </a:pPr>
            <a:r>
              <a:rPr lang="en-GB" baseline="0" dirty="0"/>
              <a:t>And, a layout that is more tightly </a:t>
            </a:r>
            <a:r>
              <a:rPr lang="en-GB" baseline="0" dirty="0" smtClean="0"/>
              <a:t>connected enabled by the point-to-point constraint, </a:t>
            </a:r>
            <a:r>
              <a:rPr lang="en-GB" baseline="0" dirty="0"/>
              <a:t>which makes interior-to-interior traffic easier.</a:t>
            </a:r>
          </a:p>
          <a:p>
            <a:endParaRPr lang="en-GB" baseline="0" dirty="0"/>
          </a:p>
          <a:p>
            <a:endParaRPr lang="en-GB" baseline="0" dirty="0"/>
          </a:p>
          <a:p>
            <a:endParaRPr lang="en-GB" dirty="0"/>
          </a:p>
        </p:txBody>
      </p:sp>
      <p:sp>
        <p:nvSpPr>
          <p:cNvPr id="4" name="Slide Number Placeholder 3"/>
          <p:cNvSpPr>
            <a:spLocks noGrp="1"/>
          </p:cNvSpPr>
          <p:nvPr>
            <p:ph type="sldNum" sz="quarter" idx="10"/>
          </p:nvPr>
        </p:nvSpPr>
        <p:spPr/>
        <p:txBody>
          <a:bodyPr/>
          <a:lstStyle/>
          <a:p>
            <a:fld id="{C72F76E9-572A-4C72-B103-2C513049367D}" type="slidenum">
              <a:rPr lang="en-GB" smtClean="0"/>
              <a:t>23</a:t>
            </a:fld>
            <a:endParaRPr lang="en-GB"/>
          </a:p>
        </p:txBody>
      </p:sp>
    </p:spTree>
    <p:extLst>
      <p:ext uri="{BB962C8B-B14F-4D97-AF65-F5344CB8AC3E}">
        <p14:creationId xmlns:p14="http://schemas.microsoft.com/office/powerpoint/2010/main" val="410499890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t>
            </a:r>
            <a:r>
              <a:rPr lang="en-US" dirty="0" smtClean="0"/>
              <a:t>also</a:t>
            </a:r>
            <a:r>
              <a:rPr lang="en-US" baseline="0" dirty="0" smtClean="0"/>
              <a:t> </a:t>
            </a:r>
            <a:r>
              <a:rPr lang="en-US" dirty="0" smtClean="0"/>
              <a:t>conducted</a:t>
            </a:r>
            <a:r>
              <a:rPr lang="en-US" baseline="0" dirty="0" smtClean="0"/>
              <a:t> </a:t>
            </a:r>
            <a:r>
              <a:rPr lang="en-US" baseline="0" dirty="0"/>
              <a:t>a design study with a collaborating urban designer. The goal was to propose street </a:t>
            </a:r>
            <a:r>
              <a:rPr lang="en-US" baseline="0" dirty="0" smtClean="0"/>
              <a:t>layout designs </a:t>
            </a:r>
            <a:r>
              <a:rPr lang="en-US" baseline="0" dirty="0"/>
              <a:t>for a redevelopment </a:t>
            </a:r>
            <a:r>
              <a:rPr lang="en-US" baseline="0" dirty="0" smtClean="0"/>
              <a:t>near </a:t>
            </a:r>
            <a:r>
              <a:rPr lang="en-US" baseline="0" dirty="0"/>
              <a:t>the Kings Cross station in </a:t>
            </a:r>
            <a:r>
              <a:rPr lang="en-US" baseline="0" dirty="0" smtClean="0"/>
              <a:t>London, famous for Harry Potter. </a:t>
            </a:r>
            <a:r>
              <a:rPr lang="en-US" baseline="0" dirty="0"/>
              <a:t>The colored arrow pairs indicate external traffic demands. We also deployed SUMO, a state-of-the-art and widely used traffic simulation tool, to </a:t>
            </a:r>
            <a:r>
              <a:rPr lang="en-US" u="sng" baseline="0" dirty="0"/>
              <a:t>quantitatively</a:t>
            </a:r>
            <a:r>
              <a:rPr lang="en-US" baseline="0" dirty="0"/>
              <a:t> evaluate the traffic </a:t>
            </a:r>
            <a:r>
              <a:rPr lang="en-US" baseline="0" dirty="0" smtClean="0"/>
              <a:t>behaviors </a:t>
            </a:r>
            <a:r>
              <a:rPr lang="en-US" baseline="0" dirty="0"/>
              <a:t>of the resulting </a:t>
            </a:r>
            <a:r>
              <a:rPr lang="en-US" baseline="0" dirty="0" smtClean="0"/>
              <a:t>networks.</a:t>
            </a:r>
            <a:endParaRPr lang="en-US" baseline="0" dirty="0"/>
          </a:p>
        </p:txBody>
      </p:sp>
      <p:sp>
        <p:nvSpPr>
          <p:cNvPr id="4" name="Slide Number Placeholder 3"/>
          <p:cNvSpPr>
            <a:spLocks noGrp="1"/>
          </p:cNvSpPr>
          <p:nvPr>
            <p:ph type="sldNum" sz="quarter" idx="10"/>
          </p:nvPr>
        </p:nvSpPr>
        <p:spPr/>
        <p:txBody>
          <a:bodyPr/>
          <a:lstStyle/>
          <a:p>
            <a:fld id="{6DF86745-A110-49FB-9C45-355F67C432F4}" type="slidenum">
              <a:rPr lang="en-US" smtClean="0"/>
              <a:t>24</a:t>
            </a:fld>
            <a:endParaRPr lang="en-US"/>
          </a:p>
        </p:txBody>
      </p:sp>
    </p:spTree>
    <p:extLst>
      <p:ext uri="{BB962C8B-B14F-4D97-AF65-F5344CB8AC3E}">
        <p14:creationId xmlns:p14="http://schemas.microsoft.com/office/powerpoint/2010/main" val="33271491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The first pair of results contrast a network optimized for minimal network lengths (on the left) and a network optimized for travel distances to the boundary (on the right). Statistics from SUMO traffic simulation confirms our assumptions, saying that the latter indeed have less average travel times to the boundary. We also color-code the </a:t>
            </a:r>
            <a:r>
              <a:rPr lang="en-US" baseline="0" dirty="0" smtClean="0"/>
              <a:t>amount of traffics on each street </a:t>
            </a:r>
            <a:r>
              <a:rPr lang="en-US" baseline="0" dirty="0"/>
              <a:t>taken </a:t>
            </a:r>
            <a:r>
              <a:rPr lang="en-US" baseline="0" dirty="0" smtClean="0"/>
              <a:t>by both </a:t>
            </a:r>
            <a:r>
              <a:rPr lang="en-US" baseline="0" dirty="0"/>
              <a:t>interior and external traffic </a:t>
            </a:r>
            <a:r>
              <a:rPr lang="en-US" baseline="0" dirty="0" smtClean="0"/>
              <a:t>demands according </a:t>
            </a:r>
            <a:r>
              <a:rPr lang="en-US" baseline="0" dirty="0"/>
              <a:t>to SUMO. For these two results, they look similar and both </a:t>
            </a:r>
            <a:r>
              <a:rPr lang="en-US" baseline="0" dirty="0" smtClean="0"/>
              <a:t>reasonable.</a:t>
            </a:r>
            <a:endParaRPr lang="en-US" baseline="0" dirty="0"/>
          </a:p>
        </p:txBody>
      </p:sp>
      <p:sp>
        <p:nvSpPr>
          <p:cNvPr id="4" name="Slide Number Placeholder 3"/>
          <p:cNvSpPr>
            <a:spLocks noGrp="1"/>
          </p:cNvSpPr>
          <p:nvPr>
            <p:ph type="sldNum" sz="quarter" idx="10"/>
          </p:nvPr>
        </p:nvSpPr>
        <p:spPr/>
        <p:txBody>
          <a:bodyPr/>
          <a:lstStyle/>
          <a:p>
            <a:fld id="{6DF86745-A110-49FB-9C45-355F67C432F4}" type="slidenum">
              <a:rPr lang="en-US" smtClean="0"/>
              <a:t>25</a:t>
            </a:fld>
            <a:endParaRPr lang="en-US"/>
          </a:p>
        </p:txBody>
      </p:sp>
    </p:spTree>
    <p:extLst>
      <p:ext uri="{BB962C8B-B14F-4D97-AF65-F5344CB8AC3E}">
        <p14:creationId xmlns:p14="http://schemas.microsoft.com/office/powerpoint/2010/main" val="22871856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For the third one, we simulate a situation where </a:t>
            </a:r>
            <a:r>
              <a:rPr lang="en-US" i="1" u="sng" baseline="0" dirty="0"/>
              <a:t>the numbers of exits to the boundary is rationed</a:t>
            </a:r>
            <a:r>
              <a:rPr lang="en-US" baseline="0" dirty="0"/>
              <a:t>, something common for a </a:t>
            </a:r>
            <a:r>
              <a:rPr lang="en-US" b="1" baseline="0" dirty="0"/>
              <a:t>suburban subdivision development</a:t>
            </a:r>
            <a:r>
              <a:rPr lang="en-US" baseline="0" dirty="0"/>
              <a:t>. The result is a network with moderate network lengths, but quite long travel times compared to the first two. Also, it is interesting to note that the external traffic practically avoids all the interior while only taking the boundary routes, resulting in a quiet neighborhood</a:t>
            </a:r>
            <a:r>
              <a:rPr lang="en-US" baseline="0" dirty="0" smtClean="0"/>
              <a:t>.</a:t>
            </a:r>
          </a:p>
          <a:p>
            <a:endParaRPr lang="en-US" baseline="0" dirty="0"/>
          </a:p>
          <a:p>
            <a:r>
              <a:rPr lang="en-US" baseline="0" dirty="0"/>
              <a:t>[Click] </a:t>
            </a:r>
            <a:r>
              <a:rPr lang="en-US" baseline="0" dirty="0" smtClean="0"/>
              <a:t>Finally, we simulate a case with some parks and lakes inside the domain. To ensure the street network would avoid those areas, we mark them as obstacles. </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26</a:t>
            </a:fld>
            <a:endParaRPr lang="en-US"/>
          </a:p>
        </p:txBody>
      </p:sp>
    </p:spTree>
    <p:extLst>
      <p:ext uri="{BB962C8B-B14F-4D97-AF65-F5344CB8AC3E}">
        <p14:creationId xmlns:p14="http://schemas.microsoft.com/office/powerpoint/2010/main" val="185831360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a:t>
            </a:r>
            <a:r>
              <a:rPr lang="en-US" baseline="0" dirty="0"/>
              <a:t> conclusion, the main contribution of our work is to provide an explicit IP optimization formulation for synthesizing street networks purely from functional specifications. </a:t>
            </a:r>
            <a:r>
              <a:rPr lang="en-US" baseline="0" dirty="0" smtClean="0"/>
              <a:t>Via </a:t>
            </a:r>
            <a:r>
              <a:rPr lang="en-US" baseline="0" dirty="0"/>
              <a:t>design studies, we showed that our results are of practical values and may be time-saving for urban designers. </a:t>
            </a:r>
          </a:p>
          <a:p>
            <a:endParaRPr lang="en-US" baseline="0" dirty="0"/>
          </a:p>
          <a:p>
            <a:r>
              <a:rPr lang="en-US" baseline="0" dirty="0"/>
              <a:t>The main limitation is that the computation time is still far from being interactive, and cannot be scaled up easily unless we do some partitions of the problem domain first. Another practical limitation is </a:t>
            </a:r>
            <a:r>
              <a:rPr lang="en-US" baseline="0" dirty="0" smtClean="0"/>
              <a:t>that the IP formulation has to be in linear form, and any new </a:t>
            </a:r>
            <a:r>
              <a:rPr lang="en-US" baseline="0" dirty="0"/>
              <a:t>additions and modifications </a:t>
            </a:r>
            <a:r>
              <a:rPr lang="en-US" baseline="0" dirty="0" smtClean="0"/>
              <a:t>have to be also in linear form, otherwise </a:t>
            </a:r>
            <a:r>
              <a:rPr lang="en-US" baseline="0" dirty="0"/>
              <a:t>the problem can become too expensive to solve. </a:t>
            </a:r>
          </a:p>
          <a:p>
            <a:endParaRPr lang="en-US" baseline="0" dirty="0"/>
          </a:p>
          <a:p>
            <a:r>
              <a:rPr lang="en-US" baseline="0" dirty="0"/>
              <a:t>Also, the IP problem may become infeasible due to conflicting constraints, </a:t>
            </a:r>
            <a:r>
              <a:rPr lang="en-US" baseline="0" dirty="0" smtClean="0"/>
              <a:t>this is quite annoying and </a:t>
            </a:r>
            <a:r>
              <a:rPr lang="en-US" baseline="0" dirty="0"/>
              <a:t>currently it takes </a:t>
            </a:r>
            <a:r>
              <a:rPr lang="en-US" i="1" u="sng" baseline="0" dirty="0"/>
              <a:t>trial-and-error</a:t>
            </a:r>
            <a:r>
              <a:rPr lang="en-US" baseline="0" dirty="0"/>
              <a:t> to find out what caused the problem to become infeasible. We hope to propose solutions to address this shortcomings in future work.</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27</a:t>
            </a:fld>
            <a:endParaRPr lang="en-US"/>
          </a:p>
        </p:txBody>
      </p:sp>
    </p:spTree>
    <p:extLst>
      <p:ext uri="{BB962C8B-B14F-4D97-AF65-F5344CB8AC3E}">
        <p14:creationId xmlns:p14="http://schemas.microsoft.com/office/powerpoint/2010/main" val="120095357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We would like to thank various people from the urban design community for their valuable insights and our funding sources. </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28</a:t>
            </a:fld>
            <a:endParaRPr lang="en-US"/>
          </a:p>
        </p:txBody>
      </p:sp>
    </p:spTree>
    <p:extLst>
      <p:ext uri="{BB962C8B-B14F-4D97-AF65-F5344CB8AC3E}">
        <p14:creationId xmlns:p14="http://schemas.microsoft.com/office/powerpoint/2010/main" val="15595627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 would</a:t>
            </a:r>
            <a:r>
              <a:rPr lang="en-US" baseline="0" dirty="0" smtClean="0"/>
              <a:t> also like to thank my current company for sponsoring my travel. In short, </a:t>
            </a:r>
            <a:r>
              <a:rPr lang="en-US" baseline="0" dirty="0" err="1" smtClean="0"/>
              <a:t>Nogle</a:t>
            </a:r>
            <a:r>
              <a:rPr lang="en-US" baseline="0" dirty="0" smtClean="0"/>
              <a:t> congregates software talents from the fields of computer graphics, finance, mobile platforms, and data science. To know more about our </a:t>
            </a:r>
            <a:r>
              <a:rPr lang="en-US" baseline="0" dirty="0" smtClean="0"/>
              <a:t>company, </a:t>
            </a:r>
            <a:r>
              <a:rPr lang="en-US" baseline="0" dirty="0" smtClean="0"/>
              <a:t>please come to me after the talk. </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29</a:t>
            </a:fld>
            <a:endParaRPr lang="en-US"/>
          </a:p>
        </p:txBody>
      </p:sp>
    </p:spTree>
    <p:extLst>
      <p:ext uri="{BB962C8B-B14F-4D97-AF65-F5344CB8AC3E}">
        <p14:creationId xmlns:p14="http://schemas.microsoft.com/office/powerpoint/2010/main" val="29966614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understand</a:t>
            </a:r>
            <a:r>
              <a:rPr lang="en-US" baseline="0" dirty="0"/>
              <a:t> the current design practices, </a:t>
            </a:r>
            <a:r>
              <a:rPr lang="en-US" baseline="0" dirty="0" smtClean="0"/>
              <a:t>w</a:t>
            </a:r>
            <a:r>
              <a:rPr lang="en-US" dirty="0" smtClean="0"/>
              <a:t>e do interviewed</a:t>
            </a:r>
            <a:r>
              <a:rPr lang="en-US" baseline="0" dirty="0" smtClean="0"/>
              <a:t> </a:t>
            </a:r>
            <a:r>
              <a:rPr lang="en-US" baseline="0" dirty="0"/>
              <a:t>professionals in the academia and industry and consulted literature in the field.</a:t>
            </a:r>
          </a:p>
        </p:txBody>
      </p:sp>
      <p:sp>
        <p:nvSpPr>
          <p:cNvPr id="4" name="Slide Number Placeholder 3"/>
          <p:cNvSpPr>
            <a:spLocks noGrp="1"/>
          </p:cNvSpPr>
          <p:nvPr>
            <p:ph type="sldNum" sz="quarter" idx="10"/>
          </p:nvPr>
        </p:nvSpPr>
        <p:spPr/>
        <p:txBody>
          <a:bodyPr/>
          <a:lstStyle/>
          <a:p>
            <a:fld id="{6DF86745-A110-49FB-9C45-355F67C432F4}" type="slidenum">
              <a:rPr lang="en-US" smtClean="0"/>
              <a:t>3</a:t>
            </a:fld>
            <a:endParaRPr lang="en-US"/>
          </a:p>
        </p:txBody>
      </p:sp>
    </p:spTree>
    <p:extLst>
      <p:ext uri="{BB962C8B-B14F-4D97-AF65-F5344CB8AC3E}">
        <p14:creationId xmlns:p14="http://schemas.microsoft.com/office/powerpoint/2010/main" val="373979439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a:t>
            </a:r>
            <a:r>
              <a:rPr lang="en-US" baseline="0" dirty="0" smtClean="0"/>
              <a:t> for listening, and I am happy to take questions.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30</a:t>
            </a:fld>
            <a:endParaRPr lang="en-US"/>
          </a:p>
        </p:txBody>
      </p:sp>
    </p:spTree>
    <p:extLst>
      <p:ext uri="{BB962C8B-B14F-4D97-AF65-F5344CB8AC3E}">
        <p14:creationId xmlns:p14="http://schemas.microsoft.com/office/powerpoint/2010/main" val="396739031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Finally, we</a:t>
            </a:r>
            <a:r>
              <a:rPr lang="en-US" baseline="0" dirty="0" smtClean="0"/>
              <a:t> also tried our approach on generating floorplans and the companying corridor networks for larger buildings. The main advantage is that we can solve the corridor networks and the room placements, which are essentially a tiling problem, in one IP optimization pass. So we don’t need to iterate between the two. The downside is that the optimization becomes quite more expensive to solve.</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32</a:t>
            </a:fld>
            <a:endParaRPr lang="en-US"/>
          </a:p>
        </p:txBody>
      </p:sp>
    </p:spTree>
    <p:extLst>
      <p:ext uri="{BB962C8B-B14F-4D97-AF65-F5344CB8AC3E}">
        <p14:creationId xmlns:p14="http://schemas.microsoft.com/office/powerpoint/2010/main" val="74461881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One interesting phenomena practitioners observed is that real-world street layouts seem to be dominated by </a:t>
            </a:r>
            <a:r>
              <a:rPr lang="en-GB" b="0" i="0" baseline="0" dirty="0" smtClean="0"/>
              <a:t>only a couple of </a:t>
            </a:r>
            <a:r>
              <a:rPr lang="en-GB" baseline="0" dirty="0" smtClean="0"/>
              <a:t>major types of street patterns. One such categorization is shown in the book Streets and Patterns by Steven Marshall. [He showed that there seem to exist four major kinds of street patterns, one for historical downtowns, maybe European ones, one for Manhattan-like grids, one for a mixed street pattern such as East Finchley of London, and finally a tree-like configuration, with lots of dead-ends or Cul-de-Sacs, favoured by modern car-centric suburban neighbourhoods.]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Our idea is that they merged mainly to serve different functional </a:t>
            </a:r>
            <a:r>
              <a:rPr lang="en-GB" b="1" i="1" baseline="0" dirty="0" smtClean="0"/>
              <a:t>goals </a:t>
            </a:r>
            <a:r>
              <a:rPr lang="en-GB" baseline="0" dirty="0" smtClean="0"/>
              <a:t>in terms of traffic flows, land use, and topology constraints. We define such purposes as “functional goals” or “functional specifications”. This observation motivates our research.</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Peter: I do not really agree with the last part. To me the question is now to know how well do the street patterns actually perform when confronted with different traffic models / traffic demand. Basically, how well do the patterns perform to transport goods and people.</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But even that seems tangential to the paper. I consider the main point to be rather what I wrote about transport </a:t>
            </a:r>
            <a:r>
              <a:rPr lang="en-GB" baseline="0" dirty="0" err="1" smtClean="0"/>
              <a:t>modeling</a:t>
            </a:r>
            <a:r>
              <a:rPr lang="en-GB" baseline="0" dirty="0" smtClean="0"/>
              <a:t> / supply and demand / … in the paper.</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The question is that if you are given a demand for transporting goods and people, what network is best suited. This didn’t fully happen in the paper, but that was still the main idea behind this work. At least my main idea behind this work.</a:t>
            </a: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smtClean="0"/>
              <a:t>I somehow think the slide is not informative and it could also be deleted altogether.</a:t>
            </a:r>
          </a:p>
          <a:p>
            <a:endParaRPr lang="en-GB" dirty="0"/>
          </a:p>
        </p:txBody>
      </p:sp>
      <p:sp>
        <p:nvSpPr>
          <p:cNvPr id="4" name="Slide Number Placeholder 3"/>
          <p:cNvSpPr>
            <a:spLocks noGrp="1"/>
          </p:cNvSpPr>
          <p:nvPr>
            <p:ph type="sldNum" sz="quarter" idx="10"/>
          </p:nvPr>
        </p:nvSpPr>
        <p:spPr/>
        <p:txBody>
          <a:bodyPr/>
          <a:lstStyle/>
          <a:p>
            <a:fld id="{C72F76E9-572A-4C72-B103-2C513049367D}" type="slidenum">
              <a:rPr lang="en-GB" smtClean="0"/>
              <a:t>34</a:t>
            </a:fld>
            <a:endParaRPr lang="en-GB"/>
          </a:p>
        </p:txBody>
      </p:sp>
    </p:spTree>
    <p:extLst>
      <p:ext uri="{BB962C8B-B14F-4D97-AF65-F5344CB8AC3E}">
        <p14:creationId xmlns:p14="http://schemas.microsoft.com/office/powerpoint/2010/main" val="254331893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Before show</a:t>
            </a:r>
            <a:r>
              <a:rPr lang="en-US" baseline="0" dirty="0" smtClean="0"/>
              <a:t> you the details of our work. I would like to discuss a bit of the related work.</a:t>
            </a:r>
          </a:p>
          <a:p>
            <a:endParaRPr lang="en-US" baseline="0" dirty="0" smtClean="0"/>
          </a:p>
          <a:p>
            <a:r>
              <a:rPr lang="en-US" baseline="0" dirty="0" smtClean="0"/>
              <a:t>[click] Early street modeling work focused on how to synthesize street networks that resemble exiting ones. Different methods have been proposed, including </a:t>
            </a:r>
            <a:r>
              <a:rPr lang="en-US" b="0" baseline="0" dirty="0" smtClean="0"/>
              <a:t>procedural modeling based on L-systems [click], enhanced with vector fields [click], and example-based approaches [click].</a:t>
            </a:r>
          </a:p>
          <a:p>
            <a:endParaRPr lang="en-US" baseline="0" dirty="0" smtClean="0"/>
          </a:p>
          <a:p>
            <a:r>
              <a:rPr lang="en-US" baseline="0" dirty="0" smtClean="0"/>
              <a:t>In the recent years, several works were proposed to optimize street networks with different considerations, such as [click] building sunlight exposure, [click] interaction between road and environment, [click] the quality of parcel shapes, and [click] street network descriptors.</a:t>
            </a:r>
          </a:p>
          <a:p>
            <a:endParaRPr lang="en-US" baseline="0" dirty="0" smtClean="0"/>
          </a:p>
          <a:p>
            <a:r>
              <a:rPr lang="en-US" baseline="0" dirty="0" smtClean="0"/>
              <a:t>There were several works with traffic considerations. For example, [click] Weber and co-authors consider traffic during street network expansions. [click] </a:t>
            </a:r>
            <a:r>
              <a:rPr lang="en-US" baseline="0" dirty="0" err="1" smtClean="0"/>
              <a:t>Vanegas</a:t>
            </a:r>
            <a:r>
              <a:rPr lang="en-US" baseline="0" dirty="0" smtClean="0"/>
              <a:t> and co-authors optimized street width under guidance of a traffic demand model. Recently, Garcia and co-authors studied how to design traffic behavior in a urban environment based on modifying an existing street network with random updates.</a:t>
            </a:r>
          </a:p>
          <a:p>
            <a:endParaRPr lang="en-US" baseline="0" dirty="0" smtClean="0"/>
          </a:p>
          <a:p>
            <a:r>
              <a:rPr lang="en-US" baseline="0" dirty="0" smtClean="0"/>
              <a:t>Our work focus on directly generating the topology and geometric layout only from functional specifications</a:t>
            </a:r>
          </a:p>
        </p:txBody>
      </p:sp>
      <p:sp>
        <p:nvSpPr>
          <p:cNvPr id="4" name="Slide Number Placeholder 3"/>
          <p:cNvSpPr>
            <a:spLocks noGrp="1"/>
          </p:cNvSpPr>
          <p:nvPr>
            <p:ph type="sldNum" sz="quarter" idx="10"/>
          </p:nvPr>
        </p:nvSpPr>
        <p:spPr/>
        <p:txBody>
          <a:bodyPr/>
          <a:lstStyle/>
          <a:p>
            <a:fld id="{6DF86745-A110-49FB-9C45-355F67C432F4}" type="slidenum">
              <a:rPr lang="en-US" smtClean="0"/>
              <a:t>35</a:t>
            </a:fld>
            <a:endParaRPr lang="en-US"/>
          </a:p>
        </p:txBody>
      </p:sp>
    </p:spTree>
    <p:extLst>
      <p:ext uri="{BB962C8B-B14F-4D97-AF65-F5344CB8AC3E}">
        <p14:creationId xmlns:p14="http://schemas.microsoft.com/office/powerpoint/2010/main" val="342128828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a:t>
            </a:r>
            <a:r>
              <a:rPr lang="en-US" baseline="0" dirty="0" smtClean="0"/>
              <a:t> work is also related to other layout modeling work in different design contexts, such as [click] furniture layout, [click] floor plan layout, [click] building layout, [click] river network, and [click] game level layout.</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36</a:t>
            </a:fld>
            <a:endParaRPr lang="en-US"/>
          </a:p>
        </p:txBody>
      </p:sp>
    </p:spTree>
    <p:extLst>
      <p:ext uri="{BB962C8B-B14F-4D97-AF65-F5344CB8AC3E}">
        <p14:creationId xmlns:p14="http://schemas.microsoft.com/office/powerpoint/2010/main" val="40957535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simplify</a:t>
            </a:r>
            <a:r>
              <a:rPr lang="en-US" baseline="0" dirty="0" smtClean="0"/>
              <a:t> the network </a:t>
            </a:r>
            <a:r>
              <a:rPr lang="en-US" dirty="0" smtClean="0"/>
              <a:t>design process, we propose to design networks with functional specifications,</a:t>
            </a:r>
            <a:r>
              <a:rPr lang="en-US" baseline="0" dirty="0" smtClean="0"/>
              <a:t> [click] to achieve a so-called functional design. </a:t>
            </a:r>
          </a:p>
          <a:p>
            <a:endParaRPr lang="en-US" baseline="0" dirty="0" smtClean="0"/>
          </a:p>
          <a:p>
            <a:r>
              <a:rPr lang="en-US" baseline="0" dirty="0" smtClean="0"/>
              <a:t>[click] The basic idea is </a:t>
            </a:r>
            <a:r>
              <a:rPr lang="en-US" i="0" baseline="0" dirty="0" smtClean="0"/>
              <a:t>to </a:t>
            </a:r>
            <a:r>
              <a:rPr lang="en-US" sz="1200" i="0" baseline="0" dirty="0" smtClean="0"/>
              <a:t>involve function considerations into the design stage,</a:t>
            </a:r>
            <a:r>
              <a:rPr lang="en-US" baseline="0" dirty="0" smtClean="0"/>
              <a:t> to make function test more like a sanity check.</a:t>
            </a:r>
            <a:endParaRPr lang="en-US" dirty="0" smtClean="0"/>
          </a:p>
        </p:txBody>
      </p:sp>
      <p:sp>
        <p:nvSpPr>
          <p:cNvPr id="4" name="Slide Number Placeholder 3"/>
          <p:cNvSpPr>
            <a:spLocks noGrp="1"/>
          </p:cNvSpPr>
          <p:nvPr>
            <p:ph type="sldNum" sz="quarter" idx="10"/>
          </p:nvPr>
        </p:nvSpPr>
        <p:spPr/>
        <p:txBody>
          <a:bodyPr/>
          <a:lstStyle/>
          <a:p>
            <a:fld id="{6DF86745-A110-49FB-9C45-355F67C432F4}" type="slidenum">
              <a:rPr lang="en-US" smtClean="0"/>
              <a:t>37</a:t>
            </a:fld>
            <a:endParaRPr lang="en-US"/>
          </a:p>
        </p:txBody>
      </p:sp>
    </p:spTree>
    <p:extLst>
      <p:ext uri="{BB962C8B-B14F-4D97-AF65-F5344CB8AC3E}">
        <p14:creationId xmlns:p14="http://schemas.microsoft.com/office/powerpoint/2010/main" val="158525219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 are several keywords of</a:t>
            </a:r>
            <a:r>
              <a:rPr lang="en-US" baseline="0" dirty="0" smtClean="0"/>
              <a:t> the current design practice.</a:t>
            </a:r>
          </a:p>
          <a:p>
            <a:r>
              <a:rPr lang="en-US" baseline="0" dirty="0" smtClean="0"/>
              <a:t>[click]</a:t>
            </a:r>
          </a:p>
          <a:p>
            <a:r>
              <a:rPr lang="en-US" baseline="0" dirty="0" smtClean="0"/>
              <a:t>First of all, the design process is very complex. [click] It </a:t>
            </a:r>
            <a:r>
              <a:rPr lang="en-US" sz="1200" b="0" i="0" u="none" strike="noStrike" kern="1200" baseline="0" dirty="0" smtClean="0">
                <a:solidFill>
                  <a:schemeClr val="tx1"/>
                </a:solidFill>
                <a:latin typeface="+mn-lt"/>
                <a:ea typeface="+mn-ea"/>
                <a:cs typeface="+mn-cs"/>
              </a:rPr>
              <a:t>relies on a wide range of inputs, including intuition, experience, rules-of-thumb, analytic modeling and simulation.</a:t>
            </a:r>
          </a:p>
          <a:p>
            <a:r>
              <a:rPr lang="en-US" sz="1200" b="0" i="0" u="none" strike="noStrike" kern="1200" baseline="0" dirty="0" smtClean="0">
                <a:solidFill>
                  <a:schemeClr val="tx1"/>
                </a:solidFill>
                <a:latin typeface="+mn-lt"/>
                <a:ea typeface="+mn-ea"/>
                <a:cs typeface="+mn-cs"/>
              </a:rPr>
              <a:t>[click]Also, the design process is </a:t>
            </a:r>
            <a:r>
              <a:rPr lang="en-US" sz="1200" i="0" dirty="0" smtClean="0"/>
              <a:t>interdisciplinary.</a:t>
            </a:r>
            <a:r>
              <a:rPr lang="en-US" sz="1200" b="0" i="0" u="none" strike="noStrike" kern="1200" baseline="0" dirty="0" smtClean="0">
                <a:solidFill>
                  <a:schemeClr val="tx1"/>
                </a:solidFill>
                <a:latin typeface="+mn-lt"/>
                <a:ea typeface="+mn-ea"/>
                <a:cs typeface="+mn-cs"/>
              </a:rPr>
              <a:t> [click]It involves urban designers and planners, landscape architects, transport planners and traffic engineers, each with particular sets of knowledge to apply and optimal conditions to design.</a:t>
            </a:r>
          </a:p>
          <a:p>
            <a:endParaRPr lang="en-US" sz="1200" b="0" i="0" u="none" strike="noStrike" kern="1200" baseline="0" dirty="0" smtClean="0">
              <a:solidFill>
                <a:schemeClr val="tx1"/>
              </a:solidFill>
              <a:latin typeface="+mn-lt"/>
              <a:ea typeface="+mn-ea"/>
              <a:cs typeface="+mn-cs"/>
            </a:endParaRPr>
          </a:p>
          <a:p>
            <a:r>
              <a:rPr lang="en-US" dirty="0" smtClean="0"/>
              <a:t>[click]To make an</a:t>
            </a:r>
            <a:r>
              <a:rPr lang="en-US" baseline="0" dirty="0" smtClean="0"/>
              <a:t> initial network design meet practical functional requirements, a real design practice usually requires gradual testing and refine process with many iterations. </a:t>
            </a:r>
          </a:p>
          <a:p>
            <a:r>
              <a:rPr lang="en-US" baseline="0" dirty="0" smtClean="0"/>
              <a:t>[click]Overall it is a long way to go from initial network to the final design satisfying function requirements.</a:t>
            </a:r>
          </a:p>
        </p:txBody>
      </p:sp>
      <p:sp>
        <p:nvSpPr>
          <p:cNvPr id="4" name="Slide Number Placeholder 3"/>
          <p:cNvSpPr>
            <a:spLocks noGrp="1"/>
          </p:cNvSpPr>
          <p:nvPr>
            <p:ph type="sldNum" sz="quarter" idx="10"/>
          </p:nvPr>
        </p:nvSpPr>
        <p:spPr/>
        <p:txBody>
          <a:bodyPr/>
          <a:lstStyle/>
          <a:p>
            <a:fld id="{6DF86745-A110-49FB-9C45-355F67C432F4}" type="slidenum">
              <a:rPr lang="en-US" smtClean="0"/>
              <a:t>38</a:t>
            </a:fld>
            <a:endParaRPr lang="en-US"/>
          </a:p>
        </p:txBody>
      </p:sp>
    </p:spTree>
    <p:extLst>
      <p:ext uri="{BB962C8B-B14F-4D97-AF65-F5344CB8AC3E}">
        <p14:creationId xmlns:p14="http://schemas.microsoft.com/office/powerpoint/2010/main" val="207028249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Overall,</a:t>
            </a:r>
            <a:r>
              <a:rPr lang="en-US" baseline="0" dirty="0" smtClean="0"/>
              <a:t> o</a:t>
            </a:r>
            <a:r>
              <a:rPr lang="en-US" dirty="0" smtClean="0"/>
              <a:t>ur solution is to quantitatively measure functional specifications on networks, [click] such as density, total length, etc.</a:t>
            </a:r>
          </a:p>
          <a:p>
            <a:r>
              <a:rPr lang="en-US" dirty="0" smtClean="0"/>
              <a:t>And</a:t>
            </a:r>
            <a:r>
              <a:rPr lang="en-US" baseline="0" dirty="0" smtClean="0"/>
              <a:t> m</a:t>
            </a:r>
            <a:r>
              <a:rPr lang="en-US" dirty="0" smtClean="0"/>
              <a:t>athematically formulate functional design as </a:t>
            </a:r>
            <a:r>
              <a:rPr lang="en-US" altLang="zh-CN" dirty="0" smtClean="0"/>
              <a:t>i</a:t>
            </a:r>
            <a:r>
              <a:rPr lang="en-US" dirty="0" smtClean="0"/>
              <a:t>nteger programming, [click] to balance conflicting requirements</a:t>
            </a:r>
            <a:r>
              <a:rPr lang="en-US" baseline="0" dirty="0" smtClean="0"/>
              <a:t> and [click] enforce functional constraints.</a:t>
            </a:r>
          </a:p>
          <a:p>
            <a:r>
              <a:rPr lang="en-US" baseline="0" dirty="0" smtClean="0"/>
              <a:t>[click]And the IP-based network design tool can be used in applications like urban planning and floorplan generation</a:t>
            </a:r>
            <a:endParaRPr lang="en-US" dirty="0" smtClean="0"/>
          </a:p>
        </p:txBody>
      </p:sp>
      <p:sp>
        <p:nvSpPr>
          <p:cNvPr id="4" name="Slide Number Placeholder 3"/>
          <p:cNvSpPr>
            <a:spLocks noGrp="1"/>
          </p:cNvSpPr>
          <p:nvPr>
            <p:ph type="sldNum" sz="quarter" idx="10"/>
          </p:nvPr>
        </p:nvSpPr>
        <p:spPr/>
        <p:txBody>
          <a:bodyPr/>
          <a:lstStyle/>
          <a:p>
            <a:fld id="{6DF86745-A110-49FB-9C45-355F67C432F4}" type="slidenum">
              <a:rPr lang="en-US" smtClean="0"/>
              <a:t>39</a:t>
            </a:fld>
            <a:endParaRPr lang="en-US"/>
          </a:p>
        </p:txBody>
      </p:sp>
    </p:spTree>
    <p:extLst>
      <p:ext uri="{BB962C8B-B14F-4D97-AF65-F5344CB8AC3E}">
        <p14:creationId xmlns:p14="http://schemas.microsoft.com/office/powerpoint/2010/main" val="1727402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a:t>
            </a:r>
            <a:r>
              <a:rPr lang="en-US" baseline="0" dirty="0"/>
              <a:t> a network to be valid it needs to fulfill two requirements. First, it has to </a:t>
            </a:r>
            <a:r>
              <a:rPr lang="en-US" baseline="0" dirty="0" smtClean="0"/>
              <a:t>sufficiently cover </a:t>
            </a:r>
            <a:r>
              <a:rPr lang="en-US" baseline="0" dirty="0"/>
              <a:t>the whole </a:t>
            </a:r>
            <a:r>
              <a:rPr lang="en-US" baseline="0" dirty="0" smtClean="0"/>
              <a:t>mesh. </a:t>
            </a:r>
            <a:r>
              <a:rPr lang="en-US" baseline="0" dirty="0"/>
              <a:t>Second, every part of the network has to be </a:t>
            </a:r>
            <a:r>
              <a:rPr lang="en-US" b="1" i="1" baseline="0" dirty="0" smtClean="0"/>
              <a:t>reachable </a:t>
            </a:r>
            <a:r>
              <a:rPr lang="en-US" baseline="0" dirty="0" smtClean="0"/>
              <a:t>from </a:t>
            </a:r>
            <a:r>
              <a:rPr lang="en-US" baseline="0" dirty="0"/>
              <a:t>the set of predefined “sink” </a:t>
            </a:r>
            <a:r>
              <a:rPr lang="en-US" baseline="0" dirty="0" smtClean="0"/>
              <a:t>vertices we mentioned before. </a:t>
            </a:r>
            <a:endParaRPr lang="en-US" baseline="0" dirty="0"/>
          </a:p>
          <a:p>
            <a:r>
              <a:rPr lang="en-US" baseline="0" dirty="0" smtClean="0"/>
              <a:t>[Click] Below </a:t>
            </a:r>
            <a:r>
              <a:rPr lang="en-US" baseline="0" dirty="0"/>
              <a:t>we show </a:t>
            </a:r>
            <a:r>
              <a:rPr lang="en-US" baseline="0" dirty="0" smtClean="0"/>
              <a:t>some </a:t>
            </a:r>
            <a:r>
              <a:rPr lang="en-US" baseline="0" dirty="0"/>
              <a:t>examples of </a:t>
            </a:r>
            <a:r>
              <a:rPr lang="en-US" baseline="0" dirty="0" smtClean="0"/>
              <a:t>valid networks </a:t>
            </a:r>
            <a:r>
              <a:rPr lang="en-US" baseline="0" dirty="0"/>
              <a:t>that </a:t>
            </a:r>
            <a:r>
              <a:rPr lang="en-US" baseline="0" dirty="0" smtClean="0"/>
              <a:t>our IP optimization can generate.  Note that the network can have various kinds of topologies, and even have disconnected components, as long as each component is connected to a sink.</a:t>
            </a:r>
            <a:endParaRPr lang="en-US" baseline="0" dirty="0"/>
          </a:p>
        </p:txBody>
      </p:sp>
      <p:sp>
        <p:nvSpPr>
          <p:cNvPr id="4" name="Slide Number Placeholder 3"/>
          <p:cNvSpPr>
            <a:spLocks noGrp="1"/>
          </p:cNvSpPr>
          <p:nvPr>
            <p:ph type="sldNum" sz="quarter" idx="10"/>
          </p:nvPr>
        </p:nvSpPr>
        <p:spPr/>
        <p:txBody>
          <a:bodyPr/>
          <a:lstStyle/>
          <a:p>
            <a:fld id="{6DF86745-A110-49FB-9C45-355F67C432F4}" type="slidenum">
              <a:rPr lang="en-US" smtClean="0"/>
              <a:t>40</a:t>
            </a:fld>
            <a:endParaRPr lang="en-US"/>
          </a:p>
        </p:txBody>
      </p:sp>
    </p:spTree>
    <p:extLst>
      <p:ext uri="{BB962C8B-B14F-4D97-AF65-F5344CB8AC3E}">
        <p14:creationId xmlns:p14="http://schemas.microsoft.com/office/powerpoint/2010/main" val="13234547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However,</a:t>
            </a:r>
            <a:r>
              <a:rPr lang="en-US" baseline="0" dirty="0" smtClean="0"/>
              <a:t> modeling the connectivity constraint is not so trivial. [click] If we only enforce the coverage constraint, the result is likely a scatter of isolated edges, something like a minimal edge cover. The selected edges are shown thicker than the non-selected edges. [Click] If we try to solve it by imposing local constraints, like forbidding dead-end vertices, the result is likely a collection of disconnected loops.</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41</a:t>
            </a:fld>
            <a:endParaRPr lang="en-US"/>
          </a:p>
        </p:txBody>
      </p:sp>
    </p:spTree>
    <p:extLst>
      <p:ext uri="{BB962C8B-B14F-4D97-AF65-F5344CB8AC3E}">
        <p14:creationId xmlns:p14="http://schemas.microsoft.com/office/powerpoint/2010/main" val="4085089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mn-lt"/>
                <a:ea typeface="+mn-ea"/>
                <a:cs typeface="+mn-cs"/>
              </a:rPr>
              <a:t>We find that the </a:t>
            </a:r>
            <a:r>
              <a:rPr lang="en-US" sz="1200" b="0" i="0" u="none" strike="noStrike" kern="1200" baseline="0" dirty="0">
                <a:solidFill>
                  <a:schemeClr val="tx1"/>
                </a:solidFill>
                <a:latin typeface="+mn-lt"/>
                <a:ea typeface="+mn-ea"/>
                <a:cs typeface="+mn-cs"/>
              </a:rPr>
              <a:t>current design practice is to </a:t>
            </a:r>
            <a:r>
              <a:rPr lang="en-US" sz="1200" b="1" i="1" u="none" strike="noStrike" kern="1200" baseline="0" dirty="0">
                <a:solidFill>
                  <a:schemeClr val="tx1"/>
                </a:solidFill>
                <a:latin typeface="+mn-lt"/>
                <a:ea typeface="+mn-ea"/>
                <a:cs typeface="+mn-cs"/>
              </a:rPr>
              <a:t>iterate</a:t>
            </a:r>
            <a:r>
              <a:rPr lang="en-US" sz="1200" b="0" i="0" u="none" strike="noStrike" kern="1200" baseline="0" dirty="0">
                <a:solidFill>
                  <a:schemeClr val="tx1"/>
                </a:solidFill>
                <a:latin typeface="+mn-lt"/>
                <a:ea typeface="+mn-ea"/>
                <a:cs typeface="+mn-cs"/>
              </a:rPr>
              <a:t> between two stages: design and functional testing.</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[Click] In </a:t>
            </a:r>
            <a:r>
              <a:rPr lang="en-US" sz="1200" b="0" i="0" u="none" strike="noStrike" kern="1200" baseline="0" dirty="0">
                <a:solidFill>
                  <a:schemeClr val="tx1"/>
                </a:solidFill>
                <a:latin typeface="+mn-lt"/>
                <a:ea typeface="+mn-ea"/>
                <a:cs typeface="+mn-cs"/>
              </a:rPr>
              <a:t>the design stage, urban planners </a:t>
            </a:r>
            <a:r>
              <a:rPr lang="en-US" sz="1200" b="0" i="0" u="none" strike="noStrike" kern="1200" baseline="0" dirty="0" smtClean="0">
                <a:solidFill>
                  <a:schemeClr val="tx1"/>
                </a:solidFill>
                <a:latin typeface="+mn-lt"/>
                <a:ea typeface="+mn-ea"/>
                <a:cs typeface="+mn-cs"/>
              </a:rPr>
              <a:t>is given a problem domain </a:t>
            </a:r>
            <a:r>
              <a:rPr lang="en-US" sz="1200" b="0" i="0" u="none" strike="noStrike" kern="1200" baseline="0" dirty="0" smtClean="0">
                <a:solidFill>
                  <a:schemeClr val="tx1"/>
                </a:solidFill>
                <a:latin typeface="+mn-lt"/>
                <a:ea typeface="+mn-ea"/>
                <a:cs typeface="+mn-cs"/>
              </a:rPr>
              <a:t>usually within </a:t>
            </a:r>
            <a:r>
              <a:rPr lang="en-US" sz="1200" b="0" i="0" u="none" strike="noStrike" kern="1200" baseline="0" dirty="0" smtClean="0">
                <a:solidFill>
                  <a:schemeClr val="tx1"/>
                </a:solidFill>
                <a:latin typeface="+mn-lt"/>
                <a:ea typeface="+mn-ea"/>
                <a:cs typeface="+mn-cs"/>
              </a:rPr>
              <a:t>a larger context, and maybe a set of high-level function </a:t>
            </a:r>
            <a:r>
              <a:rPr lang="en-US" sz="1200" b="0" i="0" u="none" strike="noStrike" kern="1200" baseline="0" dirty="0" smtClean="0">
                <a:solidFill>
                  <a:schemeClr val="tx1"/>
                </a:solidFill>
                <a:latin typeface="+mn-lt"/>
                <a:ea typeface="+mn-ea"/>
                <a:cs typeface="+mn-cs"/>
              </a:rPr>
              <a:t>goals, </a:t>
            </a:r>
            <a:r>
              <a:rPr lang="en-US" sz="1200" b="0" i="0" u="none" strike="noStrike" kern="1200" baseline="0" dirty="0" smtClean="0">
                <a:solidFill>
                  <a:schemeClr val="tx1"/>
                </a:solidFill>
                <a:latin typeface="+mn-lt"/>
                <a:ea typeface="+mn-ea"/>
                <a:cs typeface="+mn-cs"/>
              </a:rPr>
              <a:t>[Click] then, the planer propose </a:t>
            </a:r>
            <a:r>
              <a:rPr lang="en-US" sz="1200" b="0" i="0" u="none" strike="noStrike" kern="1200" baseline="0" dirty="0" smtClean="0">
                <a:solidFill>
                  <a:schemeClr val="tx1"/>
                </a:solidFill>
                <a:latin typeface="+mn-lt"/>
                <a:ea typeface="+mn-ea"/>
                <a:cs typeface="+mn-cs"/>
              </a:rPr>
              <a:t>initial designs based on their </a:t>
            </a:r>
            <a:r>
              <a:rPr lang="en-US" sz="1200" b="0" i="0" u="none" strike="noStrike" kern="1200" baseline="0" dirty="0">
                <a:solidFill>
                  <a:schemeClr val="tx1"/>
                </a:solidFill>
                <a:latin typeface="+mn-lt"/>
                <a:ea typeface="+mn-ea"/>
                <a:cs typeface="+mn-cs"/>
              </a:rPr>
              <a:t>knowledge and prior experience.</a:t>
            </a:r>
          </a:p>
          <a:p>
            <a:r>
              <a:rPr lang="en-US" sz="1200" b="0" i="0" u="none" strike="noStrike" kern="1200" baseline="0" dirty="0" smtClean="0">
                <a:solidFill>
                  <a:schemeClr val="tx1"/>
                </a:solidFill>
                <a:latin typeface="+mn-lt"/>
                <a:ea typeface="+mn-ea"/>
                <a:cs typeface="+mn-cs"/>
              </a:rPr>
              <a:t>[Click] The </a:t>
            </a:r>
            <a:r>
              <a:rPr lang="en-US" sz="1200" b="0" i="0" u="none" strike="noStrike" kern="1200" baseline="0" dirty="0">
                <a:solidFill>
                  <a:schemeClr val="tx1"/>
                </a:solidFill>
                <a:latin typeface="+mn-lt"/>
                <a:ea typeface="+mn-ea"/>
                <a:cs typeface="+mn-cs"/>
              </a:rPr>
              <a:t>designs are then tested by, say, traffic engineers, to provide testing results to the planners. </a:t>
            </a:r>
            <a:r>
              <a:rPr lang="en-US" sz="1200" b="0" i="0" u="none" strike="noStrike" kern="1200" baseline="0" dirty="0" smtClean="0">
                <a:solidFill>
                  <a:schemeClr val="tx1"/>
                </a:solidFill>
                <a:latin typeface="+mn-lt"/>
                <a:ea typeface="+mn-ea"/>
                <a:cs typeface="+mn-cs"/>
              </a:rPr>
              <a:t>The planners then refine the designs accordingly. </a:t>
            </a:r>
          </a:p>
          <a:p>
            <a:r>
              <a:rPr lang="en-US" sz="1200" b="0" i="0" u="none" strike="noStrike" kern="1200" baseline="0" dirty="0" smtClean="0">
                <a:solidFill>
                  <a:schemeClr val="tx1"/>
                </a:solidFill>
                <a:latin typeface="+mn-lt"/>
                <a:ea typeface="+mn-ea"/>
                <a:cs typeface="+mn-cs"/>
              </a:rPr>
              <a:t>[Click] The </a:t>
            </a:r>
            <a:r>
              <a:rPr lang="en-US" sz="1200" b="0" i="0" u="none" strike="noStrike" kern="1200" baseline="0" dirty="0">
                <a:solidFill>
                  <a:schemeClr val="tx1"/>
                </a:solidFill>
                <a:latin typeface="+mn-lt"/>
                <a:ea typeface="+mn-ea"/>
                <a:cs typeface="+mn-cs"/>
              </a:rPr>
              <a:t>process iterates until the result is </a:t>
            </a:r>
            <a:r>
              <a:rPr lang="en-US" sz="1200" b="0" i="0" u="none" strike="noStrike" kern="1200" baseline="0" dirty="0" smtClean="0">
                <a:solidFill>
                  <a:schemeClr val="tx1"/>
                </a:solidFill>
                <a:latin typeface="+mn-lt"/>
                <a:ea typeface="+mn-ea"/>
                <a:cs typeface="+mn-cs"/>
              </a:rPr>
              <a:t>satisfactory, or time is running out.</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smtClean="0">
                <a:solidFill>
                  <a:schemeClr val="tx1"/>
                </a:solidFill>
                <a:latin typeface="+mn-lt"/>
                <a:ea typeface="+mn-ea"/>
                <a:cs typeface="+mn-cs"/>
              </a:rPr>
              <a:t>We see that a </a:t>
            </a:r>
            <a:r>
              <a:rPr lang="en-US" sz="1200" b="0" i="0" u="none" strike="noStrike" kern="1200" baseline="0" dirty="0" smtClean="0">
                <a:solidFill>
                  <a:schemeClr val="tx1"/>
                </a:solidFill>
                <a:latin typeface="+mn-lt"/>
                <a:ea typeface="+mn-ea"/>
                <a:cs typeface="+mn-cs"/>
              </a:rPr>
              <a:t>main </a:t>
            </a:r>
            <a:r>
              <a:rPr lang="en-US" sz="1200" b="0" i="0" u="none" strike="noStrike" kern="1200" baseline="0" dirty="0">
                <a:solidFill>
                  <a:schemeClr val="tx1"/>
                </a:solidFill>
                <a:latin typeface="+mn-lt"/>
                <a:ea typeface="+mn-ea"/>
                <a:cs typeface="+mn-cs"/>
              </a:rPr>
              <a:t>problem is that the functional testing does not provide direct feedback on </a:t>
            </a:r>
            <a:r>
              <a:rPr lang="en-US" sz="1200" b="1" i="1" u="none" strike="noStrike" kern="1200" baseline="0" dirty="0">
                <a:solidFill>
                  <a:schemeClr val="tx1"/>
                </a:solidFill>
                <a:latin typeface="+mn-lt"/>
                <a:ea typeface="+mn-ea"/>
                <a:cs typeface="+mn-cs"/>
              </a:rPr>
              <a:t>how to improve the designs</a:t>
            </a:r>
            <a:r>
              <a:rPr lang="en-US" sz="1200" b="0" i="0" u="none" strike="noStrike" kern="1200" baseline="0" dirty="0">
                <a:solidFill>
                  <a:schemeClr val="tx1"/>
                </a:solidFill>
                <a:latin typeface="+mn-lt"/>
                <a:ea typeface="+mn-ea"/>
                <a:cs typeface="+mn-cs"/>
              </a:rPr>
              <a:t>. So, the planners have to rely on their past knowledge to make the </a:t>
            </a:r>
            <a:r>
              <a:rPr lang="en-US" sz="1200" b="0" i="0" u="none" strike="noStrike" kern="1200" baseline="0" dirty="0" smtClean="0">
                <a:solidFill>
                  <a:schemeClr val="tx1"/>
                </a:solidFill>
                <a:latin typeface="+mn-lt"/>
                <a:ea typeface="+mn-ea"/>
                <a:cs typeface="+mn-cs"/>
              </a:rPr>
              <a:t>changes; to make educated guesses. </a:t>
            </a:r>
            <a:r>
              <a:rPr lang="en-US" sz="1200" b="0" i="0" u="none" strike="noStrike" kern="1200" baseline="0" dirty="0">
                <a:solidFill>
                  <a:schemeClr val="tx1"/>
                </a:solidFill>
                <a:latin typeface="+mn-lt"/>
                <a:ea typeface="+mn-ea"/>
                <a:cs typeface="+mn-cs"/>
              </a:rPr>
              <a:t>This often leads to a long and tedious process.</a:t>
            </a:r>
          </a:p>
        </p:txBody>
      </p:sp>
      <p:sp>
        <p:nvSpPr>
          <p:cNvPr id="4" name="Slide Number Placeholder 3"/>
          <p:cNvSpPr>
            <a:spLocks noGrp="1"/>
          </p:cNvSpPr>
          <p:nvPr>
            <p:ph type="sldNum" sz="quarter" idx="10"/>
          </p:nvPr>
        </p:nvSpPr>
        <p:spPr/>
        <p:txBody>
          <a:bodyPr/>
          <a:lstStyle/>
          <a:p>
            <a:fld id="{6DF86745-A110-49FB-9C45-355F67C432F4}" type="slidenum">
              <a:rPr lang="en-US" smtClean="0"/>
              <a:t>4</a:t>
            </a:fld>
            <a:endParaRPr lang="en-US"/>
          </a:p>
        </p:txBody>
      </p:sp>
    </p:spTree>
    <p:extLst>
      <p:ext uri="{BB962C8B-B14F-4D97-AF65-F5344CB8AC3E}">
        <p14:creationId xmlns:p14="http://schemas.microsoft.com/office/powerpoint/2010/main" val="101883984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provide two</a:t>
            </a:r>
            <a:r>
              <a:rPr lang="en-US" baseline="0" dirty="0" smtClean="0"/>
              <a:t> </a:t>
            </a:r>
            <a:r>
              <a:rPr lang="en-US" dirty="0" smtClean="0"/>
              <a:t>optional </a:t>
            </a:r>
            <a:r>
              <a:rPr lang="en-US" baseline="0" dirty="0" smtClean="0"/>
              <a:t>quality measures.</a:t>
            </a:r>
          </a:p>
          <a:p>
            <a:r>
              <a:rPr lang="en-US" baseline="0" dirty="0" smtClean="0"/>
              <a:t>[Click] First is a measure to enhance interior-to-interior traffic by </a:t>
            </a:r>
            <a:r>
              <a:rPr lang="en-US" b="1" i="1" baseline="0" dirty="0" smtClean="0"/>
              <a:t>enforcing a higher degree of internal connectivity of the network</a:t>
            </a:r>
            <a:r>
              <a:rPr lang="en-US" baseline="0" dirty="0" smtClean="0"/>
              <a:t>. </a:t>
            </a:r>
          </a:p>
          <a:p>
            <a:r>
              <a:rPr lang="en-US" dirty="0" smtClean="0"/>
              <a:t>[Click]</a:t>
            </a:r>
            <a:r>
              <a:rPr lang="en-US" baseline="0" dirty="0" smtClean="0"/>
              <a:t> Second are measures to control the local features of the network. In short, we can control the numbers of their presences either as </a:t>
            </a:r>
            <a:r>
              <a:rPr lang="en-US" b="1" i="1" baseline="0" dirty="0" smtClean="0"/>
              <a:t>hard constraints </a:t>
            </a:r>
            <a:r>
              <a:rPr lang="en-US" baseline="0" dirty="0" smtClean="0"/>
              <a:t>or as terms of the energy function </a:t>
            </a:r>
            <a:r>
              <a:rPr lang="en-US" b="1" i="1" baseline="0" dirty="0" smtClean="0"/>
              <a:t>in a soft sense</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42</a:t>
            </a:fld>
            <a:endParaRPr lang="en-US"/>
          </a:p>
        </p:txBody>
      </p:sp>
    </p:spTree>
    <p:extLst>
      <p:ext uri="{BB962C8B-B14F-4D97-AF65-F5344CB8AC3E}">
        <p14:creationId xmlns:p14="http://schemas.microsoft.com/office/powerpoint/2010/main" val="14668700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Note that</a:t>
            </a:r>
            <a:r>
              <a:rPr lang="en-US" baseline="0" dirty="0" smtClean="0"/>
              <a:t> the distance to sinks terms can only enhance interior-to-boundary traffic. To enhance interior-to-interior traffic, we take a simple sample-based approach. In short, we pre-segment the problem domain into a set of sub-domains and sample one vertex per sub-domain. Then, we require that for every pair of adjacent sub-domains, the network much connect their sampled vertices by a semi-shortest path. This is a cheap and effective constraint to enhance interior-to-interior traffic, and the degree can be easily controlled by the partition density. On the down side, this constraint can over-</a:t>
            </a:r>
            <a:r>
              <a:rPr lang="en-US" baseline="0" dirty="0" err="1" smtClean="0"/>
              <a:t>constaint</a:t>
            </a:r>
            <a:r>
              <a:rPr lang="en-US" baseline="0" dirty="0" smtClean="0"/>
              <a:t> the resulting networks.</a:t>
            </a:r>
          </a:p>
          <a:p>
            <a:endParaRPr lang="en-US" baseline="0" dirty="0" smtClean="0"/>
          </a:p>
          <a:p>
            <a:r>
              <a:rPr lang="en-US" baseline="0" dirty="0" smtClean="0"/>
              <a:t>Peter: maybe we should delete this from the talk, since it’s just a simple hack.</a:t>
            </a:r>
          </a:p>
          <a:p>
            <a:r>
              <a:rPr lang="en-US" baseline="0" dirty="0" smtClean="0"/>
              <a:t>I would just list a set of extensions (we should have a few more) in one page instead.</a:t>
            </a:r>
            <a:endParaRPr lang="en-US" dirty="0"/>
          </a:p>
        </p:txBody>
      </p:sp>
      <p:sp>
        <p:nvSpPr>
          <p:cNvPr id="4" name="Slide Number Placeholder 3"/>
          <p:cNvSpPr>
            <a:spLocks noGrp="1"/>
          </p:cNvSpPr>
          <p:nvPr>
            <p:ph type="sldNum" sz="quarter" idx="10"/>
          </p:nvPr>
        </p:nvSpPr>
        <p:spPr/>
        <p:txBody>
          <a:bodyPr/>
          <a:lstStyle/>
          <a:p>
            <a:fld id="{6DF86745-A110-49FB-9C45-355F67C432F4}" type="slidenum">
              <a:rPr lang="en-US" smtClean="0"/>
              <a:t>43</a:t>
            </a:fld>
            <a:endParaRPr lang="en-US"/>
          </a:p>
        </p:txBody>
      </p:sp>
    </p:spTree>
    <p:extLst>
      <p:ext uri="{BB962C8B-B14F-4D97-AF65-F5344CB8AC3E}">
        <p14:creationId xmlns:p14="http://schemas.microsoft.com/office/powerpoint/2010/main" val="12515300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Instead, our solution is to propose a method that can automatically generate street network designs given just a </a:t>
            </a:r>
            <a:r>
              <a:rPr lang="en-US" b="1" i="1" baseline="0" dirty="0"/>
              <a:t>problem domain </a:t>
            </a:r>
            <a:r>
              <a:rPr lang="en-US" baseline="0" dirty="0"/>
              <a:t>and </a:t>
            </a:r>
            <a:r>
              <a:rPr lang="en-US" b="1" i="1" baseline="0" dirty="0"/>
              <a:t>a set of functional specifications </a:t>
            </a:r>
            <a:r>
              <a:rPr lang="en-US" baseline="0" dirty="0"/>
              <a:t>as inputs, therefore </a:t>
            </a:r>
            <a:r>
              <a:rPr lang="en-US" baseline="0" dirty="0" smtClean="0"/>
              <a:t>have the potential to great simplify </a:t>
            </a:r>
            <a:r>
              <a:rPr lang="en-US" baseline="0" dirty="0"/>
              <a:t>the design process. </a:t>
            </a:r>
          </a:p>
        </p:txBody>
      </p:sp>
      <p:sp>
        <p:nvSpPr>
          <p:cNvPr id="4" name="Slide Number Placeholder 3"/>
          <p:cNvSpPr>
            <a:spLocks noGrp="1"/>
          </p:cNvSpPr>
          <p:nvPr>
            <p:ph type="sldNum" sz="quarter" idx="10"/>
          </p:nvPr>
        </p:nvSpPr>
        <p:spPr/>
        <p:txBody>
          <a:bodyPr/>
          <a:lstStyle/>
          <a:p>
            <a:fld id="{6DF86745-A110-49FB-9C45-355F67C432F4}" type="slidenum">
              <a:rPr lang="en-US" smtClean="0"/>
              <a:t>5</a:t>
            </a:fld>
            <a:endParaRPr lang="en-US"/>
          </a:p>
        </p:txBody>
      </p:sp>
    </p:spTree>
    <p:extLst>
      <p:ext uri="{BB962C8B-B14F-4D97-AF65-F5344CB8AC3E}">
        <p14:creationId xmlns:p14="http://schemas.microsoft.com/office/powerpoint/2010/main" val="35269575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Based</a:t>
            </a:r>
            <a:r>
              <a:rPr lang="en-US" baseline="0" dirty="0"/>
              <a:t> on our research, we identified a set of recurring functional </a:t>
            </a:r>
            <a:r>
              <a:rPr lang="en-US" baseline="0" dirty="0" smtClean="0"/>
              <a:t>specifications.</a:t>
            </a:r>
            <a:endParaRPr lang="en-US" baseline="0" dirty="0"/>
          </a:p>
          <a:p>
            <a:endParaRPr lang="en-US" baseline="0" dirty="0"/>
          </a:p>
          <a:p>
            <a:r>
              <a:rPr lang="en-US" baseline="0" dirty="0"/>
              <a:t>[Click] A good </a:t>
            </a:r>
            <a:r>
              <a:rPr lang="en-US" baseline="0" dirty="0" smtClean="0"/>
              <a:t>proxy to </a:t>
            </a:r>
            <a:r>
              <a:rPr lang="en-US" baseline="0" dirty="0"/>
              <a:t>handle land use specification is via controlling </a:t>
            </a:r>
            <a:r>
              <a:rPr lang="en-US" baseline="0" dirty="0" smtClean="0"/>
              <a:t>the network’s </a:t>
            </a:r>
            <a:r>
              <a:rPr lang="en-US" b="1" i="1" baseline="0" dirty="0"/>
              <a:t>density</a:t>
            </a:r>
            <a:r>
              <a:rPr lang="en-US" baseline="0" dirty="0"/>
              <a:t>. It encodes the average </a:t>
            </a:r>
            <a:r>
              <a:rPr lang="en-US" b="1" i="1" baseline="0" dirty="0"/>
              <a:t>spacing</a:t>
            </a:r>
            <a:r>
              <a:rPr lang="en-US" baseline="0" dirty="0"/>
              <a:t> between the network edges. Inversely, it can be specified as the </a:t>
            </a:r>
            <a:r>
              <a:rPr lang="en-US" b="1" i="1" baseline="0" dirty="0"/>
              <a:t>coverage range</a:t>
            </a:r>
            <a:r>
              <a:rPr lang="en-US" baseline="0" dirty="0"/>
              <a:t> of the network edges.</a:t>
            </a:r>
          </a:p>
        </p:txBody>
      </p:sp>
      <p:sp>
        <p:nvSpPr>
          <p:cNvPr id="4" name="Slide Number Placeholder 3"/>
          <p:cNvSpPr>
            <a:spLocks noGrp="1"/>
          </p:cNvSpPr>
          <p:nvPr>
            <p:ph type="sldNum" sz="quarter" idx="10"/>
          </p:nvPr>
        </p:nvSpPr>
        <p:spPr/>
        <p:txBody>
          <a:bodyPr/>
          <a:lstStyle/>
          <a:p>
            <a:fld id="{6DF86745-A110-49FB-9C45-355F67C432F4}" type="slidenum">
              <a:rPr lang="en-US" smtClean="0"/>
              <a:t>6</a:t>
            </a:fld>
            <a:endParaRPr lang="en-US"/>
          </a:p>
        </p:txBody>
      </p:sp>
    </p:spTree>
    <p:extLst>
      <p:ext uri="{BB962C8B-B14F-4D97-AF65-F5344CB8AC3E}">
        <p14:creationId xmlns:p14="http://schemas.microsoft.com/office/powerpoint/2010/main" val="2562232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To handle traffic demand specifications, we propose two approaches.</a:t>
            </a:r>
          </a:p>
          <a:p>
            <a:endParaRPr lang="en-US" baseline="0" dirty="0"/>
          </a:p>
          <a:p>
            <a:r>
              <a:rPr lang="en-US" baseline="0" dirty="0"/>
              <a:t>The first is to specify the types of traffic that the network mainly to </a:t>
            </a:r>
            <a:r>
              <a:rPr lang="en-US" b="0" i="0" baseline="0" dirty="0"/>
              <a:t>support</a:t>
            </a:r>
            <a:r>
              <a:rPr lang="en-US" baseline="0" dirty="0"/>
              <a:t>. Form left to right, a network can support </a:t>
            </a:r>
            <a:r>
              <a:rPr lang="en-US" u="sng" baseline="0" dirty="0"/>
              <a:t>interior-to-boundary</a:t>
            </a:r>
            <a:r>
              <a:rPr lang="en-US" baseline="0" dirty="0"/>
              <a:t>, </a:t>
            </a:r>
            <a:r>
              <a:rPr lang="en-US" u="sng" baseline="0" dirty="0"/>
              <a:t>interior-to-interior</a:t>
            </a:r>
            <a:r>
              <a:rPr lang="en-US" baseline="0" dirty="0"/>
              <a:t>, and </a:t>
            </a:r>
            <a:r>
              <a:rPr lang="en-US" u="sng" baseline="0" dirty="0"/>
              <a:t>boundary-to-boundary</a:t>
            </a:r>
            <a:r>
              <a:rPr lang="en-US" baseline="0" dirty="0"/>
              <a:t> traffic.</a:t>
            </a:r>
          </a:p>
          <a:p>
            <a:endParaRPr lang="en-US" baseline="0" dirty="0"/>
          </a:p>
          <a:p>
            <a:r>
              <a:rPr lang="en-US" baseline="0" dirty="0"/>
              <a:t>[Click] The second is the preference between </a:t>
            </a:r>
            <a:r>
              <a:rPr lang="en-US" baseline="0" dirty="0" smtClean="0"/>
              <a:t>two extremes of a network: </a:t>
            </a:r>
            <a:r>
              <a:rPr lang="en-US" sz="411" b="1" i="1" baseline="0" dirty="0" smtClean="0"/>
              <a:t>minimizing </a:t>
            </a:r>
            <a:r>
              <a:rPr lang="en-US" sz="411" b="1" i="1" baseline="0" dirty="0"/>
              <a:t>network lengths </a:t>
            </a:r>
            <a:r>
              <a:rPr lang="en-US" sz="411" baseline="0" dirty="0"/>
              <a:t>versus </a:t>
            </a:r>
            <a:r>
              <a:rPr lang="en-US" sz="411" b="1" i="1" baseline="0" dirty="0"/>
              <a:t>minimizing travel distances</a:t>
            </a:r>
            <a:r>
              <a:rPr lang="en-US" sz="411" baseline="0" dirty="0"/>
              <a:t>. </a:t>
            </a:r>
            <a:r>
              <a:rPr lang="en-US" sz="411" baseline="0" dirty="0" smtClean="0"/>
              <a:t>Here we show two examples </a:t>
            </a:r>
            <a:r>
              <a:rPr lang="en-US" sz="411" baseline="0" dirty="0" smtClean="0"/>
              <a:t>such that </a:t>
            </a:r>
            <a:r>
              <a:rPr lang="en-US" sz="411" baseline="0" dirty="0" smtClean="0"/>
              <a:t>every vertex needs to be covered and interior to boundary traffic </a:t>
            </a:r>
            <a:r>
              <a:rPr lang="en-US" sz="411" baseline="0" dirty="0" smtClean="0"/>
              <a:t>needs </a:t>
            </a:r>
            <a:r>
              <a:rPr lang="en-US" sz="411" baseline="0" dirty="0" smtClean="0"/>
              <a:t>to be supported. [Click</a:t>
            </a:r>
            <a:r>
              <a:rPr lang="en-US" sz="411" baseline="0" dirty="0"/>
              <a:t>] </a:t>
            </a:r>
            <a:r>
              <a:rPr lang="en-US" sz="411" baseline="0" dirty="0" smtClean="0"/>
              <a:t>Minimizing length means </a:t>
            </a:r>
            <a:r>
              <a:rPr lang="en-US" sz="411" baseline="0" dirty="0"/>
              <a:t>that we want the network to sufficiently cover the domain while using as few edges as possible. This often leads to deep, tenuous networks such that some parts of the network would be far away from the boundary. [Click] On the contrary, </a:t>
            </a:r>
            <a:r>
              <a:rPr lang="en-US" sz="411" baseline="0" dirty="0" smtClean="0"/>
              <a:t>minimizing travel distance </a:t>
            </a:r>
            <a:r>
              <a:rPr lang="en-US" sz="411" baseline="0" dirty="0"/>
              <a:t>means that we want the network to make travel to the boundary as quick as possible, even by using an excessive amount of edges. </a:t>
            </a:r>
            <a:endParaRPr lang="en-US" baseline="0" dirty="0"/>
          </a:p>
        </p:txBody>
      </p:sp>
      <p:sp>
        <p:nvSpPr>
          <p:cNvPr id="4" name="Slide Number Placeholder 3"/>
          <p:cNvSpPr>
            <a:spLocks noGrp="1"/>
          </p:cNvSpPr>
          <p:nvPr>
            <p:ph type="sldNum" sz="quarter" idx="10"/>
          </p:nvPr>
        </p:nvSpPr>
        <p:spPr/>
        <p:txBody>
          <a:bodyPr/>
          <a:lstStyle/>
          <a:p>
            <a:fld id="{6DF86745-A110-49FB-9C45-355F67C432F4}" type="slidenum">
              <a:rPr lang="en-US" smtClean="0"/>
              <a:t>7</a:t>
            </a:fld>
            <a:endParaRPr lang="en-US"/>
          </a:p>
        </p:txBody>
      </p:sp>
    </p:spTree>
    <p:extLst>
      <p:ext uri="{BB962C8B-B14F-4D97-AF65-F5344CB8AC3E}">
        <p14:creationId xmlns:p14="http://schemas.microsoft.com/office/powerpoint/2010/main" val="14130526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To handle topology constraints, we propose two approaches.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First, the user can specify the “sink” locations of the network, that is, </a:t>
            </a:r>
            <a:r>
              <a:rPr lang="en-US" sz="1200" b="1" i="1" u="none" strike="noStrike" kern="1200" baseline="0" dirty="0">
                <a:solidFill>
                  <a:schemeClr val="tx1"/>
                </a:solidFill>
                <a:latin typeface="+mn-lt"/>
                <a:ea typeface="+mn-ea"/>
                <a:cs typeface="+mn-cs"/>
              </a:rPr>
              <a:t>the destinations of the traffic to go to</a:t>
            </a:r>
            <a:r>
              <a:rPr lang="en-US" sz="1200" b="0" i="0" u="none" strike="noStrike" kern="1200" baseline="0" dirty="0">
                <a:solidFill>
                  <a:schemeClr val="tx1"/>
                </a:solidFill>
                <a:latin typeface="+mn-lt"/>
                <a:ea typeface="+mn-ea"/>
                <a:cs typeface="+mn-cs"/>
              </a:rPr>
              <a:t>. From left to right, the sink locations can be all over the boundary, at only a subset of the boundary, or even inside the problem domain. As we will see shortly, this specification is likely to have </a:t>
            </a:r>
            <a:r>
              <a:rPr lang="en-US" sz="1200" b="0" i="0" u="none" strike="noStrike" kern="1200" baseline="0" dirty="0" smtClean="0">
                <a:solidFill>
                  <a:schemeClr val="tx1"/>
                </a:solidFill>
                <a:latin typeface="+mn-lt"/>
                <a:ea typeface="+mn-ea"/>
                <a:cs typeface="+mn-cs"/>
              </a:rPr>
              <a:t>a profound effect </a:t>
            </a:r>
            <a:r>
              <a:rPr lang="en-US" sz="1200" b="0" i="0" u="none" strike="noStrike" kern="1200" baseline="0" dirty="0">
                <a:solidFill>
                  <a:schemeClr val="tx1"/>
                </a:solidFill>
                <a:latin typeface="+mn-lt"/>
                <a:ea typeface="+mn-ea"/>
                <a:cs typeface="+mn-cs"/>
              </a:rPr>
              <a:t>on the global topology of the networks</a:t>
            </a:r>
            <a:r>
              <a:rPr lang="en-US" sz="1200" b="0" i="0" u="none" strike="noStrike" kern="1200" baseline="0" dirty="0" smtClean="0">
                <a:solidFill>
                  <a:schemeClr val="tx1"/>
                </a:solidFill>
                <a:latin typeface="+mn-lt"/>
                <a:ea typeface="+mn-ea"/>
                <a:cs typeface="+mn-cs"/>
              </a:rPr>
              <a:t>. Note that this is also a connectivity constraint requiring that all parts of network have to be able to reach the sinks.</a:t>
            </a:r>
            <a:endParaRPr lang="en-US" sz="1200" b="0" i="0" u="none" strike="noStrike" kern="1200" baseline="0" dirty="0">
              <a:solidFill>
                <a:schemeClr val="tx1"/>
              </a:solidFill>
              <a:latin typeface="+mn-lt"/>
              <a:ea typeface="+mn-ea"/>
              <a:cs typeface="+mn-cs"/>
            </a:endParaRP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[Click] Another way to control the global topology is via controlling the local features. Examples include dead-ends, branches or T-junctions, and zig-zags. </a:t>
            </a:r>
          </a:p>
          <a:p>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[Click] </a:t>
            </a:r>
            <a:r>
              <a:rPr lang="en-US" sz="1200" b="0" i="0" u="none" strike="noStrike" kern="1200" baseline="0" dirty="0">
                <a:solidFill>
                  <a:schemeClr val="tx1"/>
                </a:solidFill>
                <a:latin typeface="+mn-lt"/>
                <a:ea typeface="+mn-ea"/>
                <a:cs typeface="+mn-cs"/>
              </a:rPr>
              <a:t>Finally, users can directly control the generated networks by specifying certain locations as </a:t>
            </a:r>
            <a:r>
              <a:rPr lang="en-US" sz="1200" b="1" i="1" u="none" strike="noStrike" kern="1200" baseline="0" dirty="0">
                <a:solidFill>
                  <a:schemeClr val="tx1"/>
                </a:solidFill>
                <a:latin typeface="+mn-lt"/>
                <a:ea typeface="+mn-ea"/>
                <a:cs typeface="+mn-cs"/>
              </a:rPr>
              <a:t>obstacles</a:t>
            </a:r>
            <a:r>
              <a:rPr lang="en-US" sz="1200" b="0" i="0" u="none" strike="noStrike" kern="1200" baseline="0" dirty="0">
                <a:solidFill>
                  <a:schemeClr val="tx1"/>
                </a:solidFill>
                <a:latin typeface="+mn-lt"/>
                <a:ea typeface="+mn-ea"/>
                <a:cs typeface="+mn-cs"/>
              </a:rPr>
              <a:t> such that the generated network must </a:t>
            </a:r>
            <a:r>
              <a:rPr lang="en-US" sz="1200" b="0" i="0" u="none" strike="noStrike" kern="1200" baseline="0" dirty="0" smtClean="0">
                <a:solidFill>
                  <a:schemeClr val="tx1"/>
                </a:solidFill>
                <a:latin typeface="+mn-lt"/>
                <a:ea typeface="+mn-ea"/>
                <a:cs typeface="+mn-cs"/>
              </a:rPr>
              <a:t>avoid, ...and </a:t>
            </a:r>
            <a:r>
              <a:rPr lang="en-US" sz="1200" b="0" i="0" u="none" strike="noStrike" kern="1200" baseline="0" dirty="0">
                <a:solidFill>
                  <a:schemeClr val="tx1"/>
                </a:solidFill>
                <a:latin typeface="+mn-lt"/>
                <a:ea typeface="+mn-ea"/>
                <a:cs typeface="+mn-cs"/>
              </a:rPr>
              <a:t>by </a:t>
            </a:r>
            <a:r>
              <a:rPr lang="en-US" sz="1200" b="0" i="0" u="sng" strike="noStrike" kern="1200" baseline="0" dirty="0">
                <a:solidFill>
                  <a:schemeClr val="tx1"/>
                </a:solidFill>
                <a:latin typeface="+mn-lt"/>
                <a:ea typeface="+mn-ea"/>
                <a:cs typeface="+mn-cs"/>
              </a:rPr>
              <a:t>enforcing</a:t>
            </a:r>
            <a:r>
              <a:rPr lang="en-US" sz="1200" b="0" i="0" u="none" strike="noStrike" kern="1200" baseline="0" dirty="0">
                <a:solidFill>
                  <a:schemeClr val="tx1"/>
                </a:solidFill>
                <a:latin typeface="+mn-lt"/>
                <a:ea typeface="+mn-ea"/>
                <a:cs typeface="+mn-cs"/>
              </a:rPr>
              <a:t> certain routes to appear in the generated network, acting like </a:t>
            </a:r>
            <a:r>
              <a:rPr lang="en-US" sz="1200" b="0" i="0" u="sng" strike="noStrike" kern="1200" baseline="0" dirty="0">
                <a:solidFill>
                  <a:schemeClr val="tx1"/>
                </a:solidFill>
                <a:latin typeface="+mn-lt"/>
                <a:ea typeface="+mn-ea"/>
                <a:cs typeface="+mn-cs"/>
              </a:rPr>
              <a:t>short-cuts</a:t>
            </a:r>
            <a:r>
              <a:rPr lang="en-US" sz="1200" b="0" i="0" u="none" strike="noStrike" kern="1200" baseline="0" dirty="0">
                <a:solidFill>
                  <a:schemeClr val="tx1"/>
                </a:solidFill>
                <a:latin typeface="+mn-lt"/>
                <a:ea typeface="+mn-ea"/>
                <a:cs typeface="+mn-cs"/>
              </a:rPr>
              <a:t>.</a:t>
            </a:r>
          </a:p>
        </p:txBody>
      </p:sp>
      <p:sp>
        <p:nvSpPr>
          <p:cNvPr id="4" name="Slide Number Placeholder 3"/>
          <p:cNvSpPr>
            <a:spLocks noGrp="1"/>
          </p:cNvSpPr>
          <p:nvPr>
            <p:ph type="sldNum" sz="quarter" idx="10"/>
          </p:nvPr>
        </p:nvSpPr>
        <p:spPr/>
        <p:txBody>
          <a:bodyPr/>
          <a:lstStyle/>
          <a:p>
            <a:fld id="{6DF86745-A110-49FB-9C45-355F67C432F4}" type="slidenum">
              <a:rPr lang="en-US" smtClean="0"/>
              <a:t>8</a:t>
            </a:fld>
            <a:endParaRPr lang="en-US"/>
          </a:p>
        </p:txBody>
      </p:sp>
    </p:spTree>
    <p:extLst>
      <p:ext uri="{BB962C8B-B14F-4D97-AF65-F5344CB8AC3E}">
        <p14:creationId xmlns:p14="http://schemas.microsoft.com/office/powerpoint/2010/main" val="388666392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review related</a:t>
            </a:r>
            <a:r>
              <a:rPr lang="en-US" baseline="0" dirty="0"/>
              <a:t> work about street modeling.</a:t>
            </a:r>
          </a:p>
          <a:p>
            <a:endParaRPr lang="en-US" baseline="0" dirty="0"/>
          </a:p>
          <a:p>
            <a:r>
              <a:rPr lang="en-US" baseline="0" dirty="0"/>
              <a:t>[Click] A popular way to generate street networks in computer graphics is via a </a:t>
            </a:r>
            <a:r>
              <a:rPr lang="en-US" b="1" i="1" u="sng" baseline="0" dirty="0"/>
              <a:t>procedural</a:t>
            </a:r>
            <a:r>
              <a:rPr lang="en-US" baseline="0" dirty="0"/>
              <a:t> </a:t>
            </a:r>
            <a:r>
              <a:rPr lang="en-US" b="1" i="1" baseline="0" dirty="0"/>
              <a:t>growth process</a:t>
            </a:r>
            <a:r>
              <a:rPr lang="en-US" baseline="0" dirty="0"/>
              <a:t>.</a:t>
            </a:r>
          </a:p>
          <a:p>
            <a:r>
              <a:rPr lang="en-US" baseline="0" dirty="0"/>
              <a:t>[Click] Another good way is to </a:t>
            </a:r>
            <a:r>
              <a:rPr lang="en-US" b="1" i="1" baseline="0" dirty="0"/>
              <a:t>synthesize</a:t>
            </a:r>
            <a:r>
              <a:rPr lang="en-US" baseline="0" dirty="0"/>
              <a:t> street networks using </a:t>
            </a:r>
            <a:r>
              <a:rPr lang="en-US" b="1" i="1" baseline="0" dirty="0"/>
              <a:t>real-world examples</a:t>
            </a:r>
            <a:r>
              <a:rPr lang="en-US" baseline="0" dirty="0"/>
              <a:t>.</a:t>
            </a:r>
          </a:p>
          <a:p>
            <a:r>
              <a:rPr lang="en-US" baseline="0" dirty="0"/>
              <a:t>[Click] Some recent work began to model street networks from a “behavioral” perspective, for example, based on the </a:t>
            </a:r>
            <a:r>
              <a:rPr lang="en-US" b="1" i="1" baseline="0" dirty="0"/>
              <a:t>distribution of population and jobs</a:t>
            </a:r>
            <a:r>
              <a:rPr lang="en-US" baseline="0" dirty="0"/>
              <a:t>.</a:t>
            </a:r>
          </a:p>
          <a:p>
            <a:r>
              <a:rPr lang="en-US" baseline="0" dirty="0"/>
              <a:t>[Click] Alternatively, some recent urban modeling methods began by modeling the parcels and then have the street layouts </a:t>
            </a:r>
            <a:r>
              <a:rPr lang="en-US" i="1" u="sng" baseline="0" dirty="0"/>
              <a:t>emerge as a by-product.</a:t>
            </a:r>
          </a:p>
          <a:p>
            <a:r>
              <a:rPr lang="en-US" baseline="0" dirty="0"/>
              <a:t>[Click] Also, some work focus on </a:t>
            </a:r>
            <a:r>
              <a:rPr lang="en-US" u="sng" baseline="0" dirty="0"/>
              <a:t>modifying</a:t>
            </a:r>
            <a:r>
              <a:rPr lang="en-US" baseline="0" dirty="0"/>
              <a:t> an existing network </a:t>
            </a:r>
            <a:r>
              <a:rPr lang="en-US" baseline="0" dirty="0" smtClean="0"/>
              <a:t>either from real-world </a:t>
            </a:r>
            <a:r>
              <a:rPr lang="en-US" baseline="0" dirty="0" smtClean="0"/>
              <a:t>or </a:t>
            </a:r>
            <a:r>
              <a:rPr lang="en-US" baseline="0" dirty="0" smtClean="0"/>
              <a:t>artificial sources, </a:t>
            </a:r>
            <a:r>
              <a:rPr lang="en-US" baseline="0" dirty="0" smtClean="0"/>
              <a:t>and they carry a functional perspective such </a:t>
            </a:r>
            <a:r>
              <a:rPr lang="en-US" baseline="0" dirty="0"/>
              <a:t>as </a:t>
            </a:r>
            <a:r>
              <a:rPr lang="en-US" b="1" i="1" baseline="0" dirty="0"/>
              <a:t>building sunlight exposures</a:t>
            </a:r>
            <a:r>
              <a:rPr lang="en-US" baseline="0" dirty="0"/>
              <a:t> and </a:t>
            </a:r>
            <a:r>
              <a:rPr lang="en-US" b="1" i="1" baseline="0" dirty="0"/>
              <a:t>traffic behaviors</a:t>
            </a:r>
            <a:r>
              <a:rPr lang="en-US" baseline="0" dirty="0"/>
              <a:t>.</a:t>
            </a:r>
          </a:p>
        </p:txBody>
      </p:sp>
      <p:sp>
        <p:nvSpPr>
          <p:cNvPr id="4" name="Slide Number Placeholder 3"/>
          <p:cNvSpPr>
            <a:spLocks noGrp="1"/>
          </p:cNvSpPr>
          <p:nvPr>
            <p:ph type="sldNum" sz="quarter" idx="10"/>
          </p:nvPr>
        </p:nvSpPr>
        <p:spPr/>
        <p:txBody>
          <a:bodyPr/>
          <a:lstStyle/>
          <a:p>
            <a:fld id="{6DF86745-A110-49FB-9C45-355F67C432F4}" type="slidenum">
              <a:rPr lang="en-US" smtClean="0"/>
              <a:t>9</a:t>
            </a:fld>
            <a:endParaRPr lang="en-US"/>
          </a:p>
        </p:txBody>
      </p:sp>
    </p:spTree>
    <p:extLst>
      <p:ext uri="{BB962C8B-B14F-4D97-AF65-F5344CB8AC3E}">
        <p14:creationId xmlns:p14="http://schemas.microsoft.com/office/powerpoint/2010/main" val="19327915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8C2F12-B7E0-432B-BAEC-7E96CCB9129C}"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12003262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C2F12-B7E0-432B-BAEC-7E96CCB9129C}"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16232777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C2F12-B7E0-432B-BAEC-7E96CCB9129C}"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2453937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8C2F12-B7E0-432B-BAEC-7E96CCB9129C}"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33352498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8C2F12-B7E0-432B-BAEC-7E96CCB9129C}" type="datetimeFigureOut">
              <a:rPr lang="en-US" smtClean="0"/>
              <a:t>7/28/2016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32244164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8C2F12-B7E0-432B-BAEC-7E96CCB9129C}" type="datetimeFigureOut">
              <a:rPr lang="en-US" smtClean="0"/>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19940885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8C2F12-B7E0-432B-BAEC-7E96CCB9129C}" type="datetimeFigureOut">
              <a:rPr lang="en-US" smtClean="0"/>
              <a:t>7/28/2016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86201932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8C2F12-B7E0-432B-BAEC-7E96CCB9129C}" type="datetimeFigureOut">
              <a:rPr lang="en-US" smtClean="0"/>
              <a:t>7/28/2016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83134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8C2F12-B7E0-432B-BAEC-7E96CCB9129C}" type="datetimeFigureOut">
              <a:rPr lang="en-US" smtClean="0"/>
              <a:t>7/28/2016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2721776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C2F12-B7E0-432B-BAEC-7E96CCB9129C}" type="datetimeFigureOut">
              <a:rPr lang="en-US" smtClean="0"/>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41966468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8C2F12-B7E0-432B-BAEC-7E96CCB9129C}" type="datetimeFigureOut">
              <a:rPr lang="en-US" smtClean="0"/>
              <a:t>7/28/2016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79AE045-237E-4C48-91F9-13C22888F62C}" type="slidenum">
              <a:rPr lang="en-US" smtClean="0"/>
              <a:t>‹#›</a:t>
            </a:fld>
            <a:endParaRPr lang="en-US"/>
          </a:p>
        </p:txBody>
      </p:sp>
    </p:spTree>
    <p:extLst>
      <p:ext uri="{BB962C8B-B14F-4D97-AF65-F5344CB8AC3E}">
        <p14:creationId xmlns:p14="http://schemas.microsoft.com/office/powerpoint/2010/main" val="15581364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8C2F12-B7E0-432B-BAEC-7E96CCB9129C}" type="datetimeFigureOut">
              <a:rPr lang="en-US" smtClean="0"/>
              <a:t>7/28/2016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79AE045-237E-4C48-91F9-13C22888F62C}" type="slidenum">
              <a:rPr lang="en-US" smtClean="0"/>
              <a:t>‹#›</a:t>
            </a:fld>
            <a:endParaRPr lang="en-US"/>
          </a:p>
        </p:txBody>
      </p:sp>
    </p:spTree>
    <p:extLst>
      <p:ext uri="{BB962C8B-B14F-4D97-AF65-F5344CB8AC3E}">
        <p14:creationId xmlns:p14="http://schemas.microsoft.com/office/powerpoint/2010/main" val="177814255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_rels/slide11.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png"/><Relationship Id="rId7" Type="http://schemas.openxmlformats.org/officeDocument/2006/relationships/image" Target="../media/image4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43.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6.png"/><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530.png"/></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8.pn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20.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6.em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59.png"/><Relationship Id="rId4" Type="http://schemas.openxmlformats.org/officeDocument/2006/relationships/image" Target="../media/image57.png"/></Relationships>
</file>

<file path=ppt/slides/_rels/slide2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60.png"/><Relationship Id="rId7" Type="http://schemas.openxmlformats.org/officeDocument/2006/relationships/image" Target="../media/image62.jpeg"/><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23.png"/><Relationship Id="rId4" Type="http://schemas.openxmlformats.org/officeDocument/2006/relationships/image" Target="../media/image61.png"/><Relationship Id="rId9" Type="http://schemas.openxmlformats.org/officeDocument/2006/relationships/image" Target="../media/image21.png"/></Relationships>
</file>

<file path=ppt/slides/_rels/slide26.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1.png"/><Relationship Id="rId3" Type="http://schemas.openxmlformats.org/officeDocument/2006/relationships/image" Target="../media/image63.emf"/><Relationship Id="rId7" Type="http://schemas.openxmlformats.org/officeDocument/2006/relationships/image" Target="../media/image23.png"/><Relationship Id="rId12"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61.png"/><Relationship Id="rId11" Type="http://schemas.openxmlformats.org/officeDocument/2006/relationships/image" Target="../media/image26.png"/><Relationship Id="rId5" Type="http://schemas.openxmlformats.org/officeDocument/2006/relationships/image" Target="../media/image64.png"/><Relationship Id="rId10" Type="http://schemas.openxmlformats.org/officeDocument/2006/relationships/image" Target="../media/image62.jpeg"/><Relationship Id="rId4" Type="http://schemas.openxmlformats.org/officeDocument/2006/relationships/image" Target="../media/image60.png"/><Relationship Id="rId9" Type="http://schemas.openxmlformats.org/officeDocument/2006/relationships/image" Target="../media/image57.pn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 Id="rId9" Type="http://schemas.openxmlformats.org/officeDocument/2006/relationships/image" Target="../media/image72.png"/></Relationships>
</file>

<file path=ppt/slides/_rels/slide3.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3.png"/><Relationship Id="rId7"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gif"/></Relationships>
</file>

<file path=ppt/slides/_rels/slide30.xml.rels><?xml version="1.0" encoding="UTF-8" standalone="yes"?>
<Relationships xmlns="http://schemas.openxmlformats.org/package/2006/relationships"><Relationship Id="rId3" Type="http://schemas.openxmlformats.org/officeDocument/2006/relationships/image" Target="../media/image73.emf"/><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7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82.png"/><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35.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90.png"/><Relationship Id="rId3" Type="http://schemas.openxmlformats.org/officeDocument/2006/relationships/image" Target="../media/image83.png"/><Relationship Id="rId7" Type="http://schemas.openxmlformats.org/officeDocument/2006/relationships/image" Target="../media/image86.png"/><Relationship Id="rId12" Type="http://schemas.openxmlformats.org/officeDocument/2006/relationships/image" Target="../media/image89.png"/><Relationship Id="rId2" Type="http://schemas.openxmlformats.org/officeDocument/2006/relationships/notesSlide" Target="../notesSlides/notesSlide33.xm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88.png"/><Relationship Id="rId5" Type="http://schemas.openxmlformats.org/officeDocument/2006/relationships/image" Target="../media/image85.png"/><Relationship Id="rId10" Type="http://schemas.openxmlformats.org/officeDocument/2006/relationships/image" Target="../media/image87.png"/><Relationship Id="rId4" Type="http://schemas.openxmlformats.org/officeDocument/2006/relationships/image" Target="../media/image84.png"/><Relationship Id="rId9" Type="http://schemas.openxmlformats.org/officeDocument/2006/relationships/image" Target="../media/image35.png"/></Relationships>
</file>

<file path=ppt/slides/_rels/slide36.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7.png"/><Relationship Id="rId7" Type="http://schemas.openxmlformats.org/officeDocument/2006/relationships/image" Target="../media/image43.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 Id="rId9" Type="http://schemas.openxmlformats.org/officeDocument/2006/relationships/image" Target="../media/image9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oleObject" Target="../embeddings/oleObject3.bin"/><Relationship Id="rId13" Type="http://schemas.openxmlformats.org/officeDocument/2006/relationships/image" Target="../media/image19.wmf"/><Relationship Id="rId3" Type="http://schemas.openxmlformats.org/officeDocument/2006/relationships/notesSlide" Target="../notesSlides/notesSlide4.xml"/><Relationship Id="rId7" Type="http://schemas.openxmlformats.org/officeDocument/2006/relationships/image" Target="../media/image16.wmf"/><Relationship Id="rId12" Type="http://schemas.openxmlformats.org/officeDocument/2006/relationships/oleObject" Target="../embeddings/oleObject5.bin"/><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2.bin"/><Relationship Id="rId11" Type="http://schemas.openxmlformats.org/officeDocument/2006/relationships/image" Target="../media/image18.wmf"/><Relationship Id="rId5" Type="http://schemas.openxmlformats.org/officeDocument/2006/relationships/image" Target="../media/image15.wmf"/><Relationship Id="rId15" Type="http://schemas.openxmlformats.org/officeDocument/2006/relationships/image" Target="../media/image20.wmf"/><Relationship Id="rId10" Type="http://schemas.openxmlformats.org/officeDocument/2006/relationships/oleObject" Target="../embeddings/oleObject4.bin"/><Relationship Id="rId4" Type="http://schemas.openxmlformats.org/officeDocument/2006/relationships/oleObject" Target="../embeddings/oleObject1.bin"/><Relationship Id="rId9" Type="http://schemas.openxmlformats.org/officeDocument/2006/relationships/image" Target="../media/image17.wmf"/><Relationship Id="rId14" Type="http://schemas.openxmlformats.org/officeDocument/2006/relationships/oleObject" Target="../embeddings/oleObject6.bin"/></Relationships>
</file>

<file path=ppt/slides/_rels/slide40.xml.rels><?xml version="1.0" encoding="UTF-8" standalone="yes"?>
<Relationships xmlns="http://schemas.openxmlformats.org/package/2006/relationships"><Relationship Id="rId3" Type="http://schemas.openxmlformats.org/officeDocument/2006/relationships/image" Target="../media/image92.emf"/><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54.emf"/><Relationship Id="rId5" Type="http://schemas.openxmlformats.org/officeDocument/2006/relationships/image" Target="../media/image94.emf"/><Relationship Id="rId4" Type="http://schemas.openxmlformats.org/officeDocument/2006/relationships/image" Target="../media/image93.emf"/></Relationships>
</file>

<file path=ppt/slides/_rels/slide41.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940.png"/><Relationship Id="rId4" Type="http://schemas.openxmlformats.org/officeDocument/2006/relationships/image" Target="../media/image96.png"/></Relationships>
</file>

<file path=ppt/slides/_rels/slide42.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53.emf"/><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52.emf"/><Relationship Id="rId5" Type="http://schemas.openxmlformats.org/officeDocument/2006/relationships/image" Target="../media/image99.emf"/><Relationship Id="rId4" Type="http://schemas.openxmlformats.org/officeDocument/2006/relationships/image" Target="../media/image98.emf"/></Relationships>
</file>

<file path=ppt/slides/_rels/slide43.xml.rels><?xml version="1.0" encoding="UTF-8" standalone="yes"?>
<Relationships xmlns="http://schemas.openxmlformats.org/package/2006/relationships"><Relationship Id="rId3" Type="http://schemas.openxmlformats.org/officeDocument/2006/relationships/image" Target="../media/image52.emf"/><Relationship Id="rId7" Type="http://schemas.openxmlformats.org/officeDocument/2006/relationships/image" Target="../media/image10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5.emf"/><Relationship Id="rId5" Type="http://schemas.openxmlformats.org/officeDocument/2006/relationships/image" Target="../media/image54.emf"/><Relationship Id="rId4" Type="http://schemas.openxmlformats.org/officeDocument/2006/relationships/image" Target="../media/image53.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12"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838200"/>
            <a:ext cx="9144000" cy="2387600"/>
          </a:xfrm>
        </p:spPr>
        <p:txBody>
          <a:bodyPr>
            <a:normAutofit/>
          </a:bodyPr>
          <a:lstStyle/>
          <a:p>
            <a:r>
              <a:rPr lang="en-US" sz="5400" dirty="0"/>
              <a:t>Computational Network Design from Functional Specifications</a:t>
            </a:r>
          </a:p>
        </p:txBody>
      </p:sp>
      <p:sp>
        <p:nvSpPr>
          <p:cNvPr id="3" name="Subtitle 2"/>
          <p:cNvSpPr>
            <a:spLocks noGrp="1"/>
          </p:cNvSpPr>
          <p:nvPr>
            <p:ph type="subTitle" idx="1"/>
          </p:nvPr>
        </p:nvSpPr>
        <p:spPr>
          <a:xfrm>
            <a:off x="800100" y="3657600"/>
            <a:ext cx="10591800" cy="1655762"/>
          </a:xfrm>
        </p:spPr>
        <p:txBody>
          <a:bodyPr>
            <a:normAutofit/>
          </a:bodyPr>
          <a:lstStyle/>
          <a:p>
            <a:r>
              <a:rPr lang="en-US" sz="3200" dirty="0" smtClean="0"/>
              <a:t>Chi-Han Peng, Yong-Liang Yang, Fan </a:t>
            </a:r>
            <a:r>
              <a:rPr lang="en-US" sz="3200" dirty="0" err="1" smtClean="0"/>
              <a:t>Bao</a:t>
            </a:r>
            <a:r>
              <a:rPr lang="en-US" sz="3200" dirty="0" smtClean="0"/>
              <a:t>, Daniel Fink, </a:t>
            </a:r>
          </a:p>
          <a:p>
            <a:r>
              <a:rPr lang="en-US" sz="3200" dirty="0" smtClean="0"/>
              <a:t>Dong-Ming Yan, Peter Wonka, </a:t>
            </a:r>
            <a:r>
              <a:rPr lang="en-US" sz="3200" dirty="0"/>
              <a:t>Niloy J. </a:t>
            </a:r>
            <a:r>
              <a:rPr lang="en-US" sz="3200" dirty="0" smtClean="0"/>
              <a:t>Mitra</a:t>
            </a:r>
            <a:endParaRPr lang="en-US" sz="3200" baseline="30000" dirty="0"/>
          </a:p>
        </p:txBody>
      </p:sp>
      <p:pic>
        <p:nvPicPr>
          <p:cNvPr id="4" name="Picture 3"/>
          <p:cNvPicPr>
            <a:picLocks noChangeAspect="1"/>
          </p:cNvPicPr>
          <p:nvPr/>
        </p:nvPicPr>
        <p:blipFill>
          <a:blip r:embed="rId3"/>
          <a:stretch>
            <a:fillRect/>
          </a:stretch>
        </p:blipFill>
        <p:spPr>
          <a:xfrm>
            <a:off x="485503" y="5086410"/>
            <a:ext cx="1535557" cy="1021145"/>
          </a:xfrm>
          <a:prstGeom prst="rect">
            <a:avLst/>
          </a:prstGeom>
        </p:spPr>
      </p:pic>
      <p:pic>
        <p:nvPicPr>
          <p:cNvPr id="5" name="Picture 4"/>
          <p:cNvPicPr>
            <a:picLocks noChangeAspect="1"/>
          </p:cNvPicPr>
          <p:nvPr/>
        </p:nvPicPr>
        <p:blipFill>
          <a:blip r:embed="rId4"/>
          <a:stretch>
            <a:fillRect/>
          </a:stretch>
        </p:blipFill>
        <p:spPr>
          <a:xfrm>
            <a:off x="2452170" y="5242211"/>
            <a:ext cx="1769580" cy="709542"/>
          </a:xfrm>
          <a:prstGeom prst="rect">
            <a:avLst/>
          </a:prstGeom>
        </p:spPr>
      </p:pic>
      <p:pic>
        <p:nvPicPr>
          <p:cNvPr id="6" name="Picture 5"/>
          <p:cNvPicPr>
            <a:picLocks noChangeAspect="1"/>
          </p:cNvPicPr>
          <p:nvPr/>
        </p:nvPicPr>
        <p:blipFill>
          <a:blip r:embed="rId5"/>
          <a:stretch>
            <a:fillRect/>
          </a:stretch>
        </p:blipFill>
        <p:spPr>
          <a:xfrm>
            <a:off x="9145880" y="5145846"/>
            <a:ext cx="902273" cy="902273"/>
          </a:xfrm>
          <a:prstGeom prst="rect">
            <a:avLst/>
          </a:prstGeom>
        </p:spPr>
      </p:pic>
      <p:pic>
        <p:nvPicPr>
          <p:cNvPr id="7" name="Picture 6"/>
          <p:cNvPicPr>
            <a:picLocks noChangeAspect="1"/>
          </p:cNvPicPr>
          <p:nvPr/>
        </p:nvPicPr>
        <p:blipFill>
          <a:blip r:embed="rId6"/>
          <a:stretch>
            <a:fillRect/>
          </a:stretch>
        </p:blipFill>
        <p:spPr>
          <a:xfrm>
            <a:off x="4652860" y="5099868"/>
            <a:ext cx="1957388" cy="994229"/>
          </a:xfrm>
          <a:prstGeom prst="rect">
            <a:avLst/>
          </a:prstGeom>
        </p:spPr>
      </p:pic>
      <p:pic>
        <p:nvPicPr>
          <p:cNvPr id="1026" name="Picture 2" descr="https://upload.wikimedia.org/wikipedia/en/thumb/c/ca/University_of_Bath_logo.svg/1280px-University_of_Bath_logo.svg.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041358" y="5296945"/>
            <a:ext cx="1673412" cy="60007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8"/>
          <a:stretch>
            <a:fillRect/>
          </a:stretch>
        </p:blipFill>
        <p:spPr>
          <a:xfrm>
            <a:off x="10479261" y="5105632"/>
            <a:ext cx="1163975" cy="982700"/>
          </a:xfrm>
          <a:prstGeom prst="rect">
            <a:avLst/>
          </a:prstGeom>
        </p:spPr>
      </p:pic>
    </p:spTree>
    <p:extLst>
      <p:ext uri="{BB962C8B-B14F-4D97-AF65-F5344CB8AC3E}">
        <p14:creationId xmlns:p14="http://schemas.microsoft.com/office/powerpoint/2010/main" val="160483097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7"/>
            <a:ext cx="10515600" cy="1325563"/>
          </a:xfrm>
        </p:spPr>
        <p:txBody>
          <a:bodyPr/>
          <a:lstStyle/>
          <a:p>
            <a:r>
              <a:rPr lang="en-US" dirty="0"/>
              <a:t>Related work - street m</a:t>
            </a:r>
            <a:r>
              <a:rPr lang="en-US" altLang="zh-CN" dirty="0"/>
              <a:t>odeling</a:t>
            </a:r>
            <a:endParaRPr lang="en-US" dirty="0"/>
          </a:p>
        </p:txBody>
      </p:sp>
      <p:pic>
        <p:nvPicPr>
          <p:cNvPr id="4" name="Picture 3"/>
          <p:cNvPicPr>
            <a:picLocks noChangeAspect="1"/>
          </p:cNvPicPr>
          <p:nvPr/>
        </p:nvPicPr>
        <p:blipFill>
          <a:blip r:embed="rId3"/>
          <a:stretch>
            <a:fillRect/>
          </a:stretch>
        </p:blipFill>
        <p:spPr>
          <a:xfrm>
            <a:off x="761359" y="3038834"/>
            <a:ext cx="1086822" cy="1067151"/>
          </a:xfrm>
          <a:prstGeom prst="rect">
            <a:avLst/>
          </a:prstGeom>
        </p:spPr>
      </p:pic>
      <p:pic>
        <p:nvPicPr>
          <p:cNvPr id="8" name="Picture 7"/>
          <p:cNvPicPr>
            <a:picLocks noChangeAspect="1"/>
          </p:cNvPicPr>
          <p:nvPr/>
        </p:nvPicPr>
        <p:blipFill>
          <a:blip r:embed="rId4"/>
          <a:stretch>
            <a:fillRect/>
          </a:stretch>
        </p:blipFill>
        <p:spPr>
          <a:xfrm>
            <a:off x="1890596" y="3038834"/>
            <a:ext cx="1081703" cy="1067151"/>
          </a:xfrm>
          <a:prstGeom prst="rect">
            <a:avLst/>
          </a:prstGeom>
        </p:spPr>
      </p:pic>
      <p:sp>
        <p:nvSpPr>
          <p:cNvPr id="17" name="TextBox 16"/>
          <p:cNvSpPr txBox="1"/>
          <p:nvPr/>
        </p:nvSpPr>
        <p:spPr>
          <a:xfrm>
            <a:off x="977180" y="4086808"/>
            <a:ext cx="1658339" cy="338554"/>
          </a:xfrm>
          <a:prstGeom prst="rect">
            <a:avLst/>
          </a:prstGeom>
          <a:noFill/>
        </p:spPr>
        <p:txBody>
          <a:bodyPr wrap="none" rtlCol="0">
            <a:spAutoFit/>
          </a:bodyPr>
          <a:lstStyle/>
          <a:p>
            <a:r>
              <a:rPr lang="en-US" sz="1600" dirty="0"/>
              <a:t>[Chen et al. 2008]</a:t>
            </a:r>
          </a:p>
        </p:txBody>
      </p:sp>
      <p:pic>
        <p:nvPicPr>
          <p:cNvPr id="19" name="Picture 18"/>
          <p:cNvPicPr>
            <a:picLocks noChangeAspect="1"/>
          </p:cNvPicPr>
          <p:nvPr/>
        </p:nvPicPr>
        <p:blipFill rotWithShape="1">
          <a:blip r:embed="rId5"/>
          <a:srcRect l="264" t="-7270" r="-264" b="25220"/>
          <a:stretch/>
        </p:blipFill>
        <p:spPr>
          <a:xfrm>
            <a:off x="817778" y="1524000"/>
            <a:ext cx="2105880" cy="1083956"/>
          </a:xfrm>
          <a:prstGeom prst="rect">
            <a:avLst/>
          </a:prstGeom>
        </p:spPr>
      </p:pic>
      <p:sp>
        <p:nvSpPr>
          <p:cNvPr id="49" name="TextBox 48"/>
          <p:cNvSpPr txBox="1"/>
          <p:nvPr/>
        </p:nvSpPr>
        <p:spPr>
          <a:xfrm>
            <a:off x="780218" y="2542930"/>
            <a:ext cx="2233688" cy="338554"/>
          </a:xfrm>
          <a:prstGeom prst="rect">
            <a:avLst/>
          </a:prstGeom>
          <a:noFill/>
        </p:spPr>
        <p:txBody>
          <a:bodyPr wrap="none" rtlCol="0">
            <a:spAutoFit/>
          </a:bodyPr>
          <a:lstStyle/>
          <a:p>
            <a:r>
              <a:rPr lang="en-US" sz="1600" dirty="0"/>
              <a:t>[Parish and Muller 2001]</a:t>
            </a:r>
          </a:p>
        </p:txBody>
      </p:sp>
      <p:pic>
        <p:nvPicPr>
          <p:cNvPr id="23" name="Picture 22"/>
          <p:cNvPicPr>
            <a:picLocks noChangeAspect="1"/>
          </p:cNvPicPr>
          <p:nvPr/>
        </p:nvPicPr>
        <p:blipFill rotWithShape="1">
          <a:blip r:embed="rId6"/>
          <a:srcRect b="23981"/>
          <a:stretch/>
        </p:blipFill>
        <p:spPr>
          <a:xfrm>
            <a:off x="858577" y="4539933"/>
            <a:ext cx="2007743" cy="1054362"/>
          </a:xfrm>
          <a:prstGeom prst="rect">
            <a:avLst/>
          </a:prstGeom>
        </p:spPr>
      </p:pic>
      <p:sp>
        <p:nvSpPr>
          <p:cNvPr id="50" name="TextBox 49"/>
          <p:cNvSpPr txBox="1"/>
          <p:nvPr/>
        </p:nvSpPr>
        <p:spPr>
          <a:xfrm>
            <a:off x="885081" y="5556681"/>
            <a:ext cx="1791901" cy="338554"/>
          </a:xfrm>
          <a:prstGeom prst="rect">
            <a:avLst/>
          </a:prstGeom>
          <a:noFill/>
        </p:spPr>
        <p:txBody>
          <a:bodyPr wrap="none" rtlCol="0">
            <a:spAutoFit/>
          </a:bodyPr>
          <a:lstStyle/>
          <a:p>
            <a:r>
              <a:rPr lang="en-US" sz="1600" dirty="0"/>
              <a:t>[Weber et al. 2009]</a:t>
            </a:r>
          </a:p>
        </p:txBody>
      </p:sp>
      <p:sp>
        <p:nvSpPr>
          <p:cNvPr id="32" name="TextBox 31"/>
          <p:cNvSpPr txBox="1"/>
          <p:nvPr/>
        </p:nvSpPr>
        <p:spPr>
          <a:xfrm>
            <a:off x="228600" y="5830956"/>
            <a:ext cx="3204403" cy="523220"/>
          </a:xfrm>
          <a:prstGeom prst="rect">
            <a:avLst/>
          </a:prstGeom>
          <a:noFill/>
        </p:spPr>
        <p:txBody>
          <a:bodyPr wrap="none" rtlCol="0">
            <a:spAutoFit/>
          </a:bodyPr>
          <a:lstStyle/>
          <a:p>
            <a:r>
              <a:rPr lang="en-US" sz="2800" dirty="0"/>
              <a:t>Procedural modeling</a:t>
            </a:r>
          </a:p>
        </p:txBody>
      </p:sp>
      <p:sp>
        <p:nvSpPr>
          <p:cNvPr id="51" name="TextBox 50"/>
          <p:cNvSpPr txBox="1"/>
          <p:nvPr/>
        </p:nvSpPr>
        <p:spPr>
          <a:xfrm>
            <a:off x="4310457" y="2905780"/>
            <a:ext cx="2395143" cy="523220"/>
          </a:xfrm>
          <a:prstGeom prst="rect">
            <a:avLst/>
          </a:prstGeom>
          <a:noFill/>
        </p:spPr>
        <p:txBody>
          <a:bodyPr wrap="none" rtlCol="0">
            <a:spAutoFit/>
          </a:bodyPr>
          <a:lstStyle/>
          <a:p>
            <a:r>
              <a:rPr lang="en-US" sz="2800" dirty="0"/>
              <a:t>Example-based</a:t>
            </a:r>
          </a:p>
        </p:txBody>
      </p:sp>
      <p:grpSp>
        <p:nvGrpSpPr>
          <p:cNvPr id="55" name="Group 54"/>
          <p:cNvGrpSpPr/>
          <p:nvPr/>
        </p:nvGrpSpPr>
        <p:grpSpPr>
          <a:xfrm>
            <a:off x="8824103" y="3300561"/>
            <a:ext cx="1915653" cy="1304809"/>
            <a:chOff x="3944035" y="1597099"/>
            <a:chExt cx="1915653" cy="1304809"/>
          </a:xfrm>
        </p:grpSpPr>
        <p:pic>
          <p:nvPicPr>
            <p:cNvPr id="56" name="Picture 55"/>
            <p:cNvPicPr>
              <a:picLocks noChangeAspect="1"/>
            </p:cNvPicPr>
            <p:nvPr/>
          </p:nvPicPr>
          <p:blipFill>
            <a:blip r:embed="rId7"/>
            <a:stretch>
              <a:fillRect/>
            </a:stretch>
          </p:blipFill>
          <p:spPr>
            <a:xfrm>
              <a:off x="3973132" y="1597099"/>
              <a:ext cx="1886556" cy="1008979"/>
            </a:xfrm>
            <a:prstGeom prst="rect">
              <a:avLst/>
            </a:prstGeom>
          </p:spPr>
        </p:pic>
        <p:sp>
          <p:nvSpPr>
            <p:cNvPr id="57" name="Rectangle 56"/>
            <p:cNvSpPr/>
            <p:nvPr/>
          </p:nvSpPr>
          <p:spPr>
            <a:xfrm>
              <a:off x="3944035" y="2563354"/>
              <a:ext cx="1915653" cy="338554"/>
            </a:xfrm>
            <a:prstGeom prst="rect">
              <a:avLst/>
            </a:prstGeom>
          </p:spPr>
          <p:txBody>
            <a:bodyPr wrap="none">
              <a:spAutoFit/>
            </a:bodyPr>
            <a:lstStyle/>
            <a:p>
              <a:r>
                <a:rPr lang="en-US" sz="1600" dirty="0"/>
                <a:t>[</a:t>
              </a:r>
              <a:r>
                <a:rPr lang="en-US" sz="1600" dirty="0" err="1"/>
                <a:t>Vanegas</a:t>
              </a:r>
              <a:r>
                <a:rPr lang="en-US" sz="1600" dirty="0"/>
                <a:t> et al. 2012]</a:t>
              </a:r>
            </a:p>
          </p:txBody>
        </p:sp>
      </p:grpSp>
      <p:pic>
        <p:nvPicPr>
          <p:cNvPr id="58" name="Picture 57"/>
          <p:cNvPicPr>
            <a:picLocks noChangeAspect="1"/>
          </p:cNvPicPr>
          <p:nvPr/>
        </p:nvPicPr>
        <p:blipFill>
          <a:blip r:embed="rId8"/>
          <a:stretch>
            <a:fillRect/>
          </a:stretch>
        </p:blipFill>
        <p:spPr>
          <a:xfrm>
            <a:off x="3994915" y="1360967"/>
            <a:ext cx="3015485" cy="1304072"/>
          </a:xfrm>
          <a:prstGeom prst="rect">
            <a:avLst/>
          </a:prstGeom>
        </p:spPr>
      </p:pic>
      <p:sp>
        <p:nvSpPr>
          <p:cNvPr id="59" name="TextBox 58"/>
          <p:cNvSpPr txBox="1"/>
          <p:nvPr/>
        </p:nvSpPr>
        <p:spPr>
          <a:xfrm>
            <a:off x="4667926" y="2631726"/>
            <a:ext cx="1680204" cy="338554"/>
          </a:xfrm>
          <a:prstGeom prst="rect">
            <a:avLst/>
          </a:prstGeom>
          <a:noFill/>
        </p:spPr>
        <p:txBody>
          <a:bodyPr wrap="none" rtlCol="0">
            <a:spAutoFit/>
          </a:bodyPr>
          <a:lstStyle/>
          <a:p>
            <a:r>
              <a:rPr lang="en-US" sz="1600" dirty="0"/>
              <a:t>[</a:t>
            </a:r>
            <a:r>
              <a:rPr lang="en-US" sz="1600" dirty="0" err="1"/>
              <a:t>Aliaga</a:t>
            </a:r>
            <a:r>
              <a:rPr lang="en-US" sz="1600" dirty="0"/>
              <a:t> et al 2008]</a:t>
            </a:r>
          </a:p>
        </p:txBody>
      </p:sp>
      <p:pic>
        <p:nvPicPr>
          <p:cNvPr id="60" name="Picture 59"/>
          <p:cNvPicPr>
            <a:picLocks noChangeAspect="1"/>
          </p:cNvPicPr>
          <p:nvPr/>
        </p:nvPicPr>
        <p:blipFill>
          <a:blip r:embed="rId9"/>
          <a:stretch>
            <a:fillRect/>
          </a:stretch>
        </p:blipFill>
        <p:spPr>
          <a:xfrm>
            <a:off x="4046281" y="4343400"/>
            <a:ext cx="3040319" cy="1005332"/>
          </a:xfrm>
          <a:prstGeom prst="rect">
            <a:avLst/>
          </a:prstGeom>
        </p:spPr>
      </p:pic>
      <p:sp>
        <p:nvSpPr>
          <p:cNvPr id="61" name="TextBox 60"/>
          <p:cNvSpPr txBox="1"/>
          <p:nvPr/>
        </p:nvSpPr>
        <p:spPr>
          <a:xfrm>
            <a:off x="4682634" y="5323728"/>
            <a:ext cx="1864357" cy="338554"/>
          </a:xfrm>
          <a:prstGeom prst="rect">
            <a:avLst/>
          </a:prstGeom>
          <a:noFill/>
        </p:spPr>
        <p:txBody>
          <a:bodyPr wrap="none" rtlCol="0">
            <a:spAutoFit/>
          </a:bodyPr>
          <a:lstStyle/>
          <a:p>
            <a:r>
              <a:rPr lang="en-US" sz="1600" dirty="0"/>
              <a:t>[</a:t>
            </a:r>
            <a:r>
              <a:rPr lang="en-US" sz="1600" dirty="0" err="1"/>
              <a:t>Vanegas</a:t>
            </a:r>
            <a:r>
              <a:rPr lang="en-US" sz="1600" dirty="0"/>
              <a:t> et al 2009]</a:t>
            </a:r>
          </a:p>
        </p:txBody>
      </p:sp>
      <p:sp>
        <p:nvSpPr>
          <p:cNvPr id="62" name="TextBox 61"/>
          <p:cNvSpPr txBox="1"/>
          <p:nvPr/>
        </p:nvSpPr>
        <p:spPr>
          <a:xfrm>
            <a:off x="3989135" y="5592084"/>
            <a:ext cx="3251659" cy="523220"/>
          </a:xfrm>
          <a:prstGeom prst="rect">
            <a:avLst/>
          </a:prstGeom>
          <a:noFill/>
        </p:spPr>
        <p:txBody>
          <a:bodyPr wrap="none" rtlCol="0">
            <a:spAutoFit/>
          </a:bodyPr>
          <a:lstStyle/>
          <a:p>
            <a:r>
              <a:rPr lang="en-US" sz="2800" dirty="0"/>
              <a:t>Behavioral modeling</a:t>
            </a:r>
          </a:p>
        </p:txBody>
      </p:sp>
      <p:sp>
        <p:nvSpPr>
          <p:cNvPr id="70" name="Rectangle 69"/>
          <p:cNvSpPr/>
          <p:nvPr/>
        </p:nvSpPr>
        <p:spPr>
          <a:xfrm>
            <a:off x="8583564" y="5668858"/>
            <a:ext cx="2439770" cy="338554"/>
          </a:xfrm>
          <a:prstGeom prst="rect">
            <a:avLst/>
          </a:prstGeom>
        </p:spPr>
        <p:txBody>
          <a:bodyPr wrap="none">
            <a:spAutoFit/>
          </a:bodyPr>
          <a:lstStyle/>
          <a:p>
            <a:r>
              <a:rPr lang="en-US" sz="1600" dirty="0"/>
              <a:t>[Garcia-Dorado et al. 2014]</a:t>
            </a:r>
          </a:p>
        </p:txBody>
      </p:sp>
      <p:grpSp>
        <p:nvGrpSpPr>
          <p:cNvPr id="71" name="Group 70"/>
          <p:cNvGrpSpPr/>
          <p:nvPr/>
        </p:nvGrpSpPr>
        <p:grpSpPr>
          <a:xfrm>
            <a:off x="7654671" y="1086678"/>
            <a:ext cx="2065204" cy="1280186"/>
            <a:chOff x="3945068" y="3147188"/>
            <a:chExt cx="2065204" cy="1280186"/>
          </a:xfrm>
        </p:grpSpPr>
        <p:pic>
          <p:nvPicPr>
            <p:cNvPr id="72" name="Picture 71"/>
            <p:cNvPicPr>
              <a:picLocks noChangeAspect="1"/>
            </p:cNvPicPr>
            <p:nvPr/>
          </p:nvPicPr>
          <p:blipFill>
            <a:blip r:embed="rId10"/>
            <a:stretch>
              <a:fillRect/>
            </a:stretch>
          </p:blipFill>
          <p:spPr>
            <a:xfrm>
              <a:off x="3945068" y="3147188"/>
              <a:ext cx="2065204" cy="967671"/>
            </a:xfrm>
            <a:prstGeom prst="rect">
              <a:avLst/>
            </a:prstGeom>
          </p:spPr>
        </p:pic>
        <p:sp>
          <p:nvSpPr>
            <p:cNvPr id="73" name="Rectangle 72"/>
            <p:cNvSpPr/>
            <p:nvPr/>
          </p:nvSpPr>
          <p:spPr>
            <a:xfrm>
              <a:off x="4168026" y="4088820"/>
              <a:ext cx="1619289" cy="338554"/>
            </a:xfrm>
            <a:prstGeom prst="rect">
              <a:avLst/>
            </a:prstGeom>
          </p:spPr>
          <p:txBody>
            <a:bodyPr wrap="none">
              <a:spAutoFit/>
            </a:bodyPr>
            <a:lstStyle/>
            <a:p>
              <a:r>
                <a:rPr lang="en-US" sz="1600" dirty="0"/>
                <a:t>[Yang et al. 2013]</a:t>
              </a:r>
            </a:p>
          </p:txBody>
        </p:sp>
      </p:grpSp>
      <p:grpSp>
        <p:nvGrpSpPr>
          <p:cNvPr id="74" name="Group 73"/>
          <p:cNvGrpSpPr/>
          <p:nvPr/>
        </p:nvGrpSpPr>
        <p:grpSpPr>
          <a:xfrm>
            <a:off x="9840362" y="1092044"/>
            <a:ext cx="2001463" cy="1274820"/>
            <a:chOff x="6130759" y="3152554"/>
            <a:chExt cx="2001463" cy="1274820"/>
          </a:xfrm>
        </p:grpSpPr>
        <p:pic>
          <p:nvPicPr>
            <p:cNvPr id="75" name="Picture 74"/>
            <p:cNvPicPr>
              <a:picLocks noChangeAspect="1"/>
            </p:cNvPicPr>
            <p:nvPr/>
          </p:nvPicPr>
          <p:blipFill>
            <a:blip r:embed="rId11"/>
            <a:stretch>
              <a:fillRect/>
            </a:stretch>
          </p:blipFill>
          <p:spPr>
            <a:xfrm>
              <a:off x="6130759" y="3152554"/>
              <a:ext cx="2001463" cy="962305"/>
            </a:xfrm>
            <a:prstGeom prst="rect">
              <a:avLst/>
            </a:prstGeom>
          </p:spPr>
        </p:pic>
        <p:sp>
          <p:nvSpPr>
            <p:cNvPr id="76" name="Rectangle 75"/>
            <p:cNvSpPr/>
            <p:nvPr/>
          </p:nvSpPr>
          <p:spPr>
            <a:xfrm>
              <a:off x="6311586" y="4088820"/>
              <a:ext cx="1639808" cy="338554"/>
            </a:xfrm>
            <a:prstGeom prst="rect">
              <a:avLst/>
            </a:prstGeom>
          </p:spPr>
          <p:txBody>
            <a:bodyPr wrap="none">
              <a:spAutoFit/>
            </a:bodyPr>
            <a:lstStyle/>
            <a:p>
              <a:r>
                <a:rPr lang="en-US" sz="1600" dirty="0"/>
                <a:t>[Peng et al. 2014]</a:t>
              </a:r>
            </a:p>
          </p:txBody>
        </p:sp>
      </p:grpSp>
      <p:sp>
        <p:nvSpPr>
          <p:cNvPr id="77" name="TextBox 76"/>
          <p:cNvSpPr txBox="1"/>
          <p:nvPr/>
        </p:nvSpPr>
        <p:spPr>
          <a:xfrm>
            <a:off x="8687037" y="2293141"/>
            <a:ext cx="2593852" cy="523220"/>
          </a:xfrm>
          <a:prstGeom prst="rect">
            <a:avLst/>
          </a:prstGeom>
          <a:noFill/>
        </p:spPr>
        <p:txBody>
          <a:bodyPr wrap="none" rtlCol="0">
            <a:spAutoFit/>
          </a:bodyPr>
          <a:lstStyle/>
          <a:p>
            <a:r>
              <a:rPr lang="en-US" sz="2800" dirty="0"/>
              <a:t>Parcel modeling</a:t>
            </a:r>
          </a:p>
        </p:txBody>
      </p:sp>
      <p:pic>
        <p:nvPicPr>
          <p:cNvPr id="78" name="Picture 77"/>
          <p:cNvPicPr>
            <a:picLocks noChangeAspect="1"/>
          </p:cNvPicPr>
          <p:nvPr/>
        </p:nvPicPr>
        <p:blipFill>
          <a:blip r:embed="rId12"/>
          <a:stretch>
            <a:fillRect/>
          </a:stretch>
        </p:blipFill>
        <p:spPr>
          <a:xfrm>
            <a:off x="8259220" y="4698644"/>
            <a:ext cx="3044143" cy="991252"/>
          </a:xfrm>
          <a:prstGeom prst="rect">
            <a:avLst/>
          </a:prstGeom>
        </p:spPr>
      </p:pic>
      <p:sp>
        <p:nvSpPr>
          <p:cNvPr id="3" name="Rectangle 2"/>
          <p:cNvSpPr/>
          <p:nvPr/>
        </p:nvSpPr>
        <p:spPr>
          <a:xfrm>
            <a:off x="3912705" y="4190857"/>
            <a:ext cx="3326065" cy="1954264"/>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p:cNvSpPr/>
          <p:nvPr/>
        </p:nvSpPr>
        <p:spPr>
          <a:xfrm>
            <a:off x="7686572" y="3167390"/>
            <a:ext cx="4265761" cy="3309610"/>
          </a:xfrm>
          <a:prstGeom prst="rect">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7696200" y="5963719"/>
            <a:ext cx="4288033" cy="523220"/>
          </a:xfrm>
          <a:prstGeom prst="rect">
            <a:avLst/>
          </a:prstGeom>
        </p:spPr>
        <p:txBody>
          <a:bodyPr wrap="none">
            <a:spAutoFit/>
          </a:bodyPr>
          <a:lstStyle/>
          <a:p>
            <a:r>
              <a:rPr lang="en-US" sz="2800" dirty="0"/>
              <a:t>Modifying existing networks</a:t>
            </a:r>
          </a:p>
        </p:txBody>
      </p:sp>
    </p:spTree>
    <p:extLst>
      <p:ext uri="{BB962C8B-B14F-4D97-AF65-F5344CB8AC3E}">
        <p14:creationId xmlns:p14="http://schemas.microsoft.com/office/powerpoint/2010/main" val="10405945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work - layout m</a:t>
            </a:r>
            <a:r>
              <a:rPr lang="en-US" altLang="zh-CN" dirty="0"/>
              <a:t>odeling</a:t>
            </a:r>
            <a:endParaRPr lang="en-US" dirty="0"/>
          </a:p>
        </p:txBody>
      </p:sp>
      <p:sp>
        <p:nvSpPr>
          <p:cNvPr id="5" name="Rectangle 4"/>
          <p:cNvSpPr/>
          <p:nvPr/>
        </p:nvSpPr>
        <p:spPr>
          <a:xfrm>
            <a:off x="1066800" y="3262283"/>
            <a:ext cx="3654398" cy="523220"/>
          </a:xfrm>
          <a:prstGeom prst="rect">
            <a:avLst/>
          </a:prstGeom>
        </p:spPr>
        <p:txBody>
          <a:bodyPr wrap="none">
            <a:spAutoFit/>
          </a:bodyPr>
          <a:lstStyle/>
          <a:p>
            <a:r>
              <a:rPr lang="en-US" sz="2800" dirty="0"/>
              <a:t>Furniture arrangements</a:t>
            </a:r>
          </a:p>
        </p:txBody>
      </p:sp>
      <p:sp>
        <p:nvSpPr>
          <p:cNvPr id="6" name="Rectangle 5"/>
          <p:cNvSpPr/>
          <p:nvPr/>
        </p:nvSpPr>
        <p:spPr>
          <a:xfrm>
            <a:off x="6858000" y="3262283"/>
            <a:ext cx="3331361" cy="523220"/>
          </a:xfrm>
          <a:prstGeom prst="rect">
            <a:avLst/>
          </a:prstGeom>
        </p:spPr>
        <p:txBody>
          <a:bodyPr wrap="none">
            <a:spAutoFit/>
          </a:bodyPr>
          <a:lstStyle/>
          <a:p>
            <a:r>
              <a:rPr lang="en-US" sz="2800" dirty="0"/>
              <a:t>Residential floorplans</a:t>
            </a:r>
          </a:p>
        </p:txBody>
      </p:sp>
      <p:sp>
        <p:nvSpPr>
          <p:cNvPr id="8" name="Rectangle 7"/>
          <p:cNvSpPr/>
          <p:nvPr/>
        </p:nvSpPr>
        <p:spPr>
          <a:xfrm>
            <a:off x="3505200" y="5922325"/>
            <a:ext cx="1945917" cy="523220"/>
          </a:xfrm>
          <a:prstGeom prst="rect">
            <a:avLst/>
          </a:prstGeom>
        </p:spPr>
        <p:txBody>
          <a:bodyPr wrap="none">
            <a:spAutoFit/>
          </a:bodyPr>
          <a:lstStyle/>
          <a:p>
            <a:r>
              <a:rPr lang="en-US" sz="2800" dirty="0"/>
              <a:t>Game levels</a:t>
            </a:r>
          </a:p>
        </p:txBody>
      </p:sp>
      <p:grpSp>
        <p:nvGrpSpPr>
          <p:cNvPr id="27" name="Group 26"/>
          <p:cNvGrpSpPr/>
          <p:nvPr/>
        </p:nvGrpSpPr>
        <p:grpSpPr>
          <a:xfrm>
            <a:off x="762000" y="1779542"/>
            <a:ext cx="2190750" cy="1543466"/>
            <a:chOff x="1066800" y="1690688"/>
            <a:chExt cx="2190750" cy="1543466"/>
          </a:xfrm>
        </p:grpSpPr>
        <p:pic>
          <p:nvPicPr>
            <p:cNvPr id="9" name="Picture 8"/>
            <p:cNvPicPr>
              <a:picLocks noChangeAspect="1"/>
            </p:cNvPicPr>
            <p:nvPr/>
          </p:nvPicPr>
          <p:blipFill>
            <a:blip r:embed="rId3"/>
            <a:stretch>
              <a:fillRect/>
            </a:stretch>
          </p:blipFill>
          <p:spPr>
            <a:xfrm>
              <a:off x="1066800" y="1690688"/>
              <a:ext cx="2190750" cy="1237523"/>
            </a:xfrm>
            <a:prstGeom prst="rect">
              <a:avLst/>
            </a:prstGeom>
          </p:spPr>
        </p:pic>
        <p:sp>
          <p:nvSpPr>
            <p:cNvPr id="12" name="Rectangle 11"/>
            <p:cNvSpPr/>
            <p:nvPr/>
          </p:nvSpPr>
          <p:spPr>
            <a:xfrm>
              <a:off x="1447800" y="2895600"/>
              <a:ext cx="1429302" cy="338554"/>
            </a:xfrm>
            <a:prstGeom prst="rect">
              <a:avLst/>
            </a:prstGeom>
          </p:spPr>
          <p:txBody>
            <a:bodyPr wrap="none">
              <a:spAutoFit/>
            </a:bodyPr>
            <a:lstStyle/>
            <a:p>
              <a:r>
                <a:rPr lang="en-US" sz="1600" dirty="0"/>
                <a:t>[Yu et al. 2011]</a:t>
              </a:r>
            </a:p>
          </p:txBody>
        </p:sp>
      </p:grpSp>
      <p:grpSp>
        <p:nvGrpSpPr>
          <p:cNvPr id="32" name="Group 31"/>
          <p:cNvGrpSpPr/>
          <p:nvPr/>
        </p:nvGrpSpPr>
        <p:grpSpPr>
          <a:xfrm>
            <a:off x="6200775" y="1676400"/>
            <a:ext cx="2382802" cy="1638673"/>
            <a:chOff x="6477000" y="1587546"/>
            <a:chExt cx="2382802" cy="1638673"/>
          </a:xfrm>
        </p:grpSpPr>
        <p:pic>
          <p:nvPicPr>
            <p:cNvPr id="15" name="Picture 14"/>
            <p:cNvPicPr>
              <a:picLocks noChangeAspect="1"/>
            </p:cNvPicPr>
            <p:nvPr/>
          </p:nvPicPr>
          <p:blipFill>
            <a:blip r:embed="rId4"/>
            <a:stretch>
              <a:fillRect/>
            </a:stretch>
          </p:blipFill>
          <p:spPr>
            <a:xfrm>
              <a:off x="6477000" y="1587546"/>
              <a:ext cx="2382802" cy="1340665"/>
            </a:xfrm>
            <a:prstGeom prst="rect">
              <a:avLst/>
            </a:prstGeom>
          </p:spPr>
        </p:pic>
        <p:sp>
          <p:nvSpPr>
            <p:cNvPr id="16" name="Rectangle 15"/>
            <p:cNvSpPr/>
            <p:nvPr/>
          </p:nvSpPr>
          <p:spPr>
            <a:xfrm>
              <a:off x="6866015" y="2887665"/>
              <a:ext cx="1846403" cy="338554"/>
            </a:xfrm>
            <a:prstGeom prst="rect">
              <a:avLst/>
            </a:prstGeom>
          </p:spPr>
          <p:txBody>
            <a:bodyPr wrap="none">
              <a:spAutoFit/>
            </a:bodyPr>
            <a:lstStyle/>
            <a:p>
              <a:r>
                <a:rPr lang="en-US" sz="1600" dirty="0"/>
                <a:t>[Merrell et al. 2010]</a:t>
              </a:r>
            </a:p>
          </p:txBody>
        </p:sp>
      </p:grpSp>
      <p:grpSp>
        <p:nvGrpSpPr>
          <p:cNvPr id="33" name="Group 32"/>
          <p:cNvGrpSpPr/>
          <p:nvPr/>
        </p:nvGrpSpPr>
        <p:grpSpPr>
          <a:xfrm>
            <a:off x="8888377" y="1689054"/>
            <a:ext cx="1817075" cy="1633954"/>
            <a:chOff x="9406439" y="1600200"/>
            <a:chExt cx="1817075" cy="1633954"/>
          </a:xfrm>
        </p:grpSpPr>
        <p:pic>
          <p:nvPicPr>
            <p:cNvPr id="19" name="Picture 18"/>
            <p:cNvPicPr>
              <a:picLocks noChangeAspect="1"/>
            </p:cNvPicPr>
            <p:nvPr/>
          </p:nvPicPr>
          <p:blipFill>
            <a:blip r:embed="rId5"/>
            <a:stretch>
              <a:fillRect/>
            </a:stretch>
          </p:blipFill>
          <p:spPr>
            <a:xfrm>
              <a:off x="9406439" y="1600200"/>
              <a:ext cx="1817075" cy="1382457"/>
            </a:xfrm>
            <a:prstGeom prst="rect">
              <a:avLst/>
            </a:prstGeom>
          </p:spPr>
        </p:pic>
        <p:sp>
          <p:nvSpPr>
            <p:cNvPr id="20" name="Rectangle 19"/>
            <p:cNvSpPr/>
            <p:nvPr/>
          </p:nvSpPr>
          <p:spPr>
            <a:xfrm>
              <a:off x="9601200" y="2895600"/>
              <a:ext cx="1472391" cy="338554"/>
            </a:xfrm>
            <a:prstGeom prst="rect">
              <a:avLst/>
            </a:prstGeom>
          </p:spPr>
          <p:txBody>
            <a:bodyPr wrap="none">
              <a:spAutoFit/>
            </a:bodyPr>
            <a:lstStyle/>
            <a:p>
              <a:r>
                <a:rPr lang="en-US" sz="1600" dirty="0"/>
                <a:t>[Liu et al. 2013]</a:t>
              </a:r>
            </a:p>
          </p:txBody>
        </p:sp>
      </p:grpSp>
      <p:grpSp>
        <p:nvGrpSpPr>
          <p:cNvPr id="28" name="Group 27"/>
          <p:cNvGrpSpPr/>
          <p:nvPr/>
        </p:nvGrpSpPr>
        <p:grpSpPr>
          <a:xfrm>
            <a:off x="3105150" y="1779542"/>
            <a:ext cx="1891802" cy="1541733"/>
            <a:chOff x="3581400" y="1690688"/>
            <a:chExt cx="1891802" cy="1541733"/>
          </a:xfrm>
        </p:grpSpPr>
        <p:pic>
          <p:nvPicPr>
            <p:cNvPr id="11" name="Picture 10"/>
            <p:cNvPicPr>
              <a:picLocks noChangeAspect="1"/>
            </p:cNvPicPr>
            <p:nvPr/>
          </p:nvPicPr>
          <p:blipFill>
            <a:blip r:embed="rId6"/>
            <a:stretch>
              <a:fillRect/>
            </a:stretch>
          </p:blipFill>
          <p:spPr>
            <a:xfrm>
              <a:off x="3581400" y="1690688"/>
              <a:ext cx="1891802" cy="1237523"/>
            </a:xfrm>
            <a:prstGeom prst="rect">
              <a:avLst/>
            </a:prstGeom>
          </p:spPr>
        </p:pic>
        <p:sp>
          <p:nvSpPr>
            <p:cNvPr id="13" name="Rectangle 12"/>
            <p:cNvSpPr/>
            <p:nvPr/>
          </p:nvSpPr>
          <p:spPr>
            <a:xfrm>
              <a:off x="3600450" y="2893867"/>
              <a:ext cx="1854418" cy="338554"/>
            </a:xfrm>
            <a:prstGeom prst="rect">
              <a:avLst/>
            </a:prstGeom>
          </p:spPr>
          <p:txBody>
            <a:bodyPr wrap="none">
              <a:spAutoFit/>
            </a:bodyPr>
            <a:lstStyle/>
            <a:p>
              <a:r>
                <a:rPr lang="en-US" sz="1600" dirty="0"/>
                <a:t>[Merrell et al. 2011]</a:t>
              </a:r>
            </a:p>
          </p:txBody>
        </p:sp>
      </p:grpSp>
      <p:grpSp>
        <p:nvGrpSpPr>
          <p:cNvPr id="31" name="Group 30"/>
          <p:cNvGrpSpPr/>
          <p:nvPr/>
        </p:nvGrpSpPr>
        <p:grpSpPr>
          <a:xfrm>
            <a:off x="3345741" y="4249083"/>
            <a:ext cx="2238375" cy="1760428"/>
            <a:chOff x="8204899" y="4236453"/>
            <a:chExt cx="2238375" cy="1760428"/>
          </a:xfrm>
        </p:grpSpPr>
        <p:pic>
          <p:nvPicPr>
            <p:cNvPr id="23" name="Picture 22"/>
            <p:cNvPicPr>
              <a:picLocks noChangeAspect="1"/>
            </p:cNvPicPr>
            <p:nvPr/>
          </p:nvPicPr>
          <p:blipFill>
            <a:blip r:embed="rId7"/>
            <a:stretch>
              <a:fillRect/>
            </a:stretch>
          </p:blipFill>
          <p:spPr>
            <a:xfrm>
              <a:off x="8204899" y="4236453"/>
              <a:ext cx="2238375" cy="1488575"/>
            </a:xfrm>
            <a:prstGeom prst="rect">
              <a:avLst/>
            </a:prstGeom>
          </p:spPr>
        </p:pic>
        <p:sp>
          <p:nvSpPr>
            <p:cNvPr id="25" name="Rectangle 24"/>
            <p:cNvSpPr/>
            <p:nvPr/>
          </p:nvSpPr>
          <p:spPr>
            <a:xfrm>
              <a:off x="8630970" y="5658327"/>
              <a:ext cx="1504451" cy="338554"/>
            </a:xfrm>
            <a:prstGeom prst="rect">
              <a:avLst/>
            </a:prstGeom>
          </p:spPr>
          <p:txBody>
            <a:bodyPr wrap="none">
              <a:spAutoFit/>
            </a:bodyPr>
            <a:lstStyle/>
            <a:p>
              <a:r>
                <a:rPr lang="en-US" sz="1600" dirty="0"/>
                <a:t>[Ma et al. 2014]</a:t>
              </a:r>
            </a:p>
          </p:txBody>
        </p:sp>
      </p:grpSp>
      <p:pic>
        <p:nvPicPr>
          <p:cNvPr id="3" name="Picture 2"/>
          <p:cNvPicPr>
            <a:picLocks noChangeAspect="1"/>
          </p:cNvPicPr>
          <p:nvPr/>
        </p:nvPicPr>
        <p:blipFill>
          <a:blip r:embed="rId8"/>
          <a:stretch>
            <a:fillRect/>
          </a:stretch>
        </p:blipFill>
        <p:spPr>
          <a:xfrm>
            <a:off x="5907953" y="4219782"/>
            <a:ext cx="5826847" cy="1447362"/>
          </a:xfrm>
          <a:prstGeom prst="rect">
            <a:avLst/>
          </a:prstGeom>
        </p:spPr>
      </p:pic>
      <p:sp>
        <p:nvSpPr>
          <p:cNvPr id="35" name="Rectangle 34"/>
          <p:cNvSpPr/>
          <p:nvPr/>
        </p:nvSpPr>
        <p:spPr>
          <a:xfrm>
            <a:off x="7086601" y="5915228"/>
            <a:ext cx="3691652" cy="523220"/>
          </a:xfrm>
          <a:prstGeom prst="rect">
            <a:avLst/>
          </a:prstGeom>
        </p:spPr>
        <p:txBody>
          <a:bodyPr wrap="none">
            <a:spAutoFit/>
          </a:bodyPr>
          <a:lstStyle/>
          <a:p>
            <a:r>
              <a:rPr lang="en-US" sz="2800" dirty="0"/>
              <a:t>Mid-scale environments</a:t>
            </a:r>
          </a:p>
        </p:txBody>
      </p:sp>
      <p:sp>
        <p:nvSpPr>
          <p:cNvPr id="36" name="Rectangle 35"/>
          <p:cNvSpPr/>
          <p:nvPr/>
        </p:nvSpPr>
        <p:spPr>
          <a:xfrm>
            <a:off x="8003855" y="5629318"/>
            <a:ext cx="1629677" cy="338554"/>
          </a:xfrm>
          <a:prstGeom prst="rect">
            <a:avLst/>
          </a:prstGeom>
        </p:spPr>
        <p:txBody>
          <a:bodyPr wrap="none">
            <a:spAutoFit/>
          </a:bodyPr>
          <a:lstStyle/>
          <a:p>
            <a:r>
              <a:rPr lang="en-US" sz="1600" dirty="0"/>
              <a:t>[Feng et al. 2016]</a:t>
            </a:r>
          </a:p>
        </p:txBody>
      </p:sp>
      <p:sp>
        <p:nvSpPr>
          <p:cNvPr id="24" name="Rectangle 23"/>
          <p:cNvSpPr/>
          <p:nvPr/>
        </p:nvSpPr>
        <p:spPr>
          <a:xfrm>
            <a:off x="484901" y="5922325"/>
            <a:ext cx="2486899" cy="523220"/>
          </a:xfrm>
          <a:prstGeom prst="rect">
            <a:avLst/>
          </a:prstGeom>
        </p:spPr>
        <p:txBody>
          <a:bodyPr wrap="none">
            <a:spAutoFit/>
          </a:bodyPr>
          <a:lstStyle/>
          <a:p>
            <a:r>
              <a:rPr lang="en-US" sz="2800" dirty="0"/>
              <a:t>Building layouts</a:t>
            </a:r>
          </a:p>
        </p:txBody>
      </p:sp>
      <p:grpSp>
        <p:nvGrpSpPr>
          <p:cNvPr id="26" name="Group 25"/>
          <p:cNvGrpSpPr/>
          <p:nvPr/>
        </p:nvGrpSpPr>
        <p:grpSpPr>
          <a:xfrm>
            <a:off x="533400" y="4236453"/>
            <a:ext cx="2388868" cy="1759891"/>
            <a:chOff x="1371600" y="4236453"/>
            <a:chExt cx="2388868" cy="1759891"/>
          </a:xfrm>
        </p:grpSpPr>
        <p:pic>
          <p:nvPicPr>
            <p:cNvPr id="29" name="Picture 28"/>
            <p:cNvPicPr>
              <a:picLocks noChangeAspect="1"/>
            </p:cNvPicPr>
            <p:nvPr/>
          </p:nvPicPr>
          <p:blipFill>
            <a:blip r:embed="rId9"/>
            <a:stretch>
              <a:fillRect/>
            </a:stretch>
          </p:blipFill>
          <p:spPr>
            <a:xfrm>
              <a:off x="1371600" y="4236453"/>
              <a:ext cx="2388868" cy="1478547"/>
            </a:xfrm>
            <a:prstGeom prst="rect">
              <a:avLst/>
            </a:prstGeom>
          </p:spPr>
        </p:pic>
        <p:sp>
          <p:nvSpPr>
            <p:cNvPr id="30" name="Rectangle 29"/>
            <p:cNvSpPr/>
            <p:nvPr/>
          </p:nvSpPr>
          <p:spPr>
            <a:xfrm>
              <a:off x="1642832" y="5657790"/>
              <a:ext cx="1550937" cy="338554"/>
            </a:xfrm>
            <a:prstGeom prst="rect">
              <a:avLst/>
            </a:prstGeom>
          </p:spPr>
          <p:txBody>
            <a:bodyPr wrap="none">
              <a:spAutoFit/>
            </a:bodyPr>
            <a:lstStyle/>
            <a:p>
              <a:r>
                <a:rPr lang="en-US" sz="1600" dirty="0"/>
                <a:t>[</a:t>
              </a:r>
              <a:r>
                <a:rPr lang="en-US" sz="1600" dirty="0" err="1"/>
                <a:t>Bao</a:t>
              </a:r>
              <a:r>
                <a:rPr lang="en-US" sz="1600" dirty="0"/>
                <a:t> et al. 2013]</a:t>
              </a:r>
            </a:p>
          </p:txBody>
        </p:sp>
      </p:grpSp>
    </p:spTree>
    <p:extLst>
      <p:ext uri="{BB962C8B-B14F-4D97-AF65-F5344CB8AC3E}">
        <p14:creationId xmlns:p14="http://schemas.microsoft.com/office/powerpoint/2010/main" val="275250376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4665" y="3013502"/>
            <a:ext cx="11162671" cy="830997"/>
          </a:xfrm>
          <a:prstGeom prst="rect">
            <a:avLst/>
          </a:prstGeom>
          <a:noFill/>
        </p:spPr>
        <p:txBody>
          <a:bodyPr wrap="none" rtlCol="0">
            <a:spAutoFit/>
          </a:bodyPr>
          <a:lstStyle/>
          <a:p>
            <a:r>
              <a:rPr lang="en-US" sz="4800" dirty="0" smtClean="0"/>
              <a:t>Integer programming-based </a:t>
            </a:r>
            <a:r>
              <a:rPr lang="en-US" sz="4800" dirty="0"/>
              <a:t>network design</a:t>
            </a:r>
          </a:p>
        </p:txBody>
      </p:sp>
    </p:spTree>
    <p:extLst>
      <p:ext uri="{BB962C8B-B14F-4D97-AF65-F5344CB8AC3E}">
        <p14:creationId xmlns:p14="http://schemas.microsoft.com/office/powerpoint/2010/main" val="55150845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 discretized view</a:t>
            </a:r>
          </a:p>
        </p:txBody>
      </p:sp>
      <p:pic>
        <p:nvPicPr>
          <p:cNvPr id="7" name="Picture 6"/>
          <p:cNvPicPr>
            <a:picLocks noChangeAspect="1"/>
          </p:cNvPicPr>
          <p:nvPr/>
        </p:nvPicPr>
        <p:blipFill>
          <a:blip r:embed="rId3"/>
          <a:stretch>
            <a:fillRect/>
          </a:stretch>
        </p:blipFill>
        <p:spPr>
          <a:xfrm>
            <a:off x="609600" y="2340240"/>
            <a:ext cx="3627855" cy="3659961"/>
          </a:xfrm>
          <a:prstGeom prst="rect">
            <a:avLst/>
          </a:prstGeom>
        </p:spPr>
      </p:pic>
      <p:pic>
        <p:nvPicPr>
          <p:cNvPr id="8" name="Picture 7"/>
          <p:cNvPicPr>
            <a:picLocks noChangeAspect="1"/>
          </p:cNvPicPr>
          <p:nvPr/>
        </p:nvPicPr>
        <p:blipFill rotWithShape="1">
          <a:blip r:embed="rId4"/>
          <a:srcRect l="7363" t="3230" r="3959" b="2145"/>
          <a:stretch/>
        </p:blipFill>
        <p:spPr>
          <a:xfrm>
            <a:off x="5038258" y="2337881"/>
            <a:ext cx="2267884" cy="3659959"/>
          </a:xfrm>
          <a:prstGeom prst="rect">
            <a:avLst/>
          </a:prstGeom>
        </p:spPr>
      </p:pic>
      <p:sp>
        <p:nvSpPr>
          <p:cNvPr id="10" name="TextBox 9"/>
          <p:cNvSpPr txBox="1"/>
          <p:nvPr/>
        </p:nvSpPr>
        <p:spPr>
          <a:xfrm>
            <a:off x="838200" y="5995479"/>
            <a:ext cx="3149452" cy="523220"/>
          </a:xfrm>
          <a:prstGeom prst="rect">
            <a:avLst/>
          </a:prstGeom>
          <a:noFill/>
        </p:spPr>
        <p:txBody>
          <a:bodyPr wrap="none" rtlCol="0">
            <a:spAutoFit/>
          </a:bodyPr>
          <a:lstStyle/>
          <a:p>
            <a:r>
              <a:rPr lang="en-US" sz="2800" dirty="0"/>
              <a:t>Urban street layouts</a:t>
            </a:r>
          </a:p>
        </p:txBody>
      </p:sp>
      <p:sp>
        <p:nvSpPr>
          <p:cNvPr id="11" name="TextBox 10"/>
          <p:cNvSpPr txBox="1"/>
          <p:nvPr/>
        </p:nvSpPr>
        <p:spPr>
          <a:xfrm>
            <a:off x="4953000" y="5995479"/>
            <a:ext cx="2457724" cy="523220"/>
          </a:xfrm>
          <a:prstGeom prst="rect">
            <a:avLst/>
          </a:prstGeom>
          <a:noFill/>
        </p:spPr>
        <p:txBody>
          <a:bodyPr wrap="none" rtlCol="0">
            <a:spAutoFit/>
          </a:bodyPr>
          <a:lstStyle/>
          <a:p>
            <a:r>
              <a:rPr lang="en-US" sz="2800" dirty="0"/>
              <a:t>Mall floor plans</a:t>
            </a:r>
          </a:p>
        </p:txBody>
      </p:sp>
      <p:sp>
        <p:nvSpPr>
          <p:cNvPr id="12" name="TextBox 11"/>
          <p:cNvSpPr txBox="1"/>
          <p:nvPr/>
        </p:nvSpPr>
        <p:spPr>
          <a:xfrm>
            <a:off x="8305800" y="5997840"/>
            <a:ext cx="2678618" cy="523220"/>
          </a:xfrm>
          <a:prstGeom prst="rect">
            <a:avLst/>
          </a:prstGeom>
          <a:noFill/>
        </p:spPr>
        <p:txBody>
          <a:bodyPr wrap="none" rtlCol="0">
            <a:spAutoFit/>
          </a:bodyPr>
          <a:lstStyle/>
          <a:p>
            <a:r>
              <a:rPr lang="en-US" sz="2800" dirty="0"/>
              <a:t>Office floor plans</a:t>
            </a:r>
          </a:p>
        </p:txBody>
      </p:sp>
      <p:sp>
        <p:nvSpPr>
          <p:cNvPr id="3" name="Content Placeholder 2"/>
          <p:cNvSpPr>
            <a:spLocks noGrp="1"/>
          </p:cNvSpPr>
          <p:nvPr>
            <p:ph idx="1"/>
          </p:nvPr>
        </p:nvSpPr>
        <p:spPr>
          <a:xfrm>
            <a:off x="838200" y="1592262"/>
            <a:ext cx="10732206" cy="4351338"/>
          </a:xfrm>
        </p:spPr>
        <p:txBody>
          <a:bodyPr>
            <a:normAutofit/>
          </a:bodyPr>
          <a:lstStyle/>
          <a:p>
            <a:r>
              <a:rPr lang="en-US" sz="3200" dirty="0"/>
              <a:t>Real-world layout problems are often (semi-)quadrilateral.</a:t>
            </a:r>
          </a:p>
        </p:txBody>
      </p:sp>
      <p:pic>
        <p:nvPicPr>
          <p:cNvPr id="5" name="Picture 4"/>
          <p:cNvPicPr>
            <a:picLocks noChangeAspect="1"/>
          </p:cNvPicPr>
          <p:nvPr/>
        </p:nvPicPr>
        <p:blipFill>
          <a:blip r:embed="rId5"/>
          <a:stretch>
            <a:fillRect/>
          </a:stretch>
        </p:blipFill>
        <p:spPr>
          <a:xfrm>
            <a:off x="7620000" y="2695010"/>
            <a:ext cx="4205294" cy="3248590"/>
          </a:xfrm>
          <a:prstGeom prst="rect">
            <a:avLst/>
          </a:prstGeom>
        </p:spPr>
      </p:pic>
      <p:sp>
        <p:nvSpPr>
          <p:cNvPr id="4" name="Quad Arrow 3"/>
          <p:cNvSpPr/>
          <p:nvPr/>
        </p:nvSpPr>
        <p:spPr>
          <a:xfrm rot="1939109">
            <a:off x="2145330" y="3827331"/>
            <a:ext cx="548640" cy="548640"/>
          </a:xfrm>
          <a:prstGeom prst="quadArrow">
            <a:avLst>
              <a:gd name="adj1" fmla="val 11912"/>
              <a:gd name="adj2" fmla="val 17494"/>
              <a:gd name="adj3" fmla="val 16919"/>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Quad Arrow 12"/>
          <p:cNvSpPr/>
          <p:nvPr/>
        </p:nvSpPr>
        <p:spPr>
          <a:xfrm rot="427694">
            <a:off x="5777707" y="3679621"/>
            <a:ext cx="548640" cy="548640"/>
          </a:xfrm>
          <a:prstGeom prst="quadArrow">
            <a:avLst>
              <a:gd name="adj1" fmla="val 11912"/>
              <a:gd name="adj2" fmla="val 17494"/>
              <a:gd name="adj3" fmla="val 16919"/>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Quad Arrow 13"/>
          <p:cNvSpPr/>
          <p:nvPr/>
        </p:nvSpPr>
        <p:spPr>
          <a:xfrm>
            <a:off x="9613210" y="3597954"/>
            <a:ext cx="548640" cy="548640"/>
          </a:xfrm>
          <a:prstGeom prst="quadArrow">
            <a:avLst>
              <a:gd name="adj1" fmla="val 11912"/>
              <a:gd name="adj2" fmla="val 17494"/>
              <a:gd name="adj3" fmla="val 16919"/>
            </a:avLst>
          </a:prstGeom>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107220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p:cNvPicPr>
            <a:picLocks noChangeAspect="1"/>
          </p:cNvPicPr>
          <p:nvPr/>
        </p:nvPicPr>
        <p:blipFill rotWithShape="1">
          <a:blip r:embed="rId3"/>
          <a:srcRect l="54363"/>
          <a:stretch/>
        </p:blipFill>
        <p:spPr>
          <a:xfrm>
            <a:off x="6641328" y="2521963"/>
            <a:ext cx="5466522" cy="2743200"/>
          </a:xfrm>
          <a:prstGeom prst="rect">
            <a:avLst/>
          </a:prstGeom>
        </p:spPr>
      </p:pic>
      <p:sp>
        <p:nvSpPr>
          <p:cNvPr id="2" name="Title 1"/>
          <p:cNvSpPr>
            <a:spLocks noGrp="1"/>
          </p:cNvSpPr>
          <p:nvPr>
            <p:ph type="title"/>
          </p:nvPr>
        </p:nvSpPr>
        <p:spPr/>
        <p:txBody>
          <a:bodyPr/>
          <a:lstStyle/>
          <a:p>
            <a:r>
              <a:rPr lang="en-US" dirty="0"/>
              <a:t>IP-based network design</a:t>
            </a:r>
          </a:p>
        </p:txBody>
      </p:sp>
      <p:sp>
        <p:nvSpPr>
          <p:cNvPr id="13" name="TextBox 12"/>
          <p:cNvSpPr txBox="1"/>
          <p:nvPr/>
        </p:nvSpPr>
        <p:spPr>
          <a:xfrm>
            <a:off x="1232001" y="5243155"/>
            <a:ext cx="460382" cy="523220"/>
          </a:xfrm>
          <a:prstGeom prst="rect">
            <a:avLst/>
          </a:prstGeom>
          <a:noFill/>
        </p:spPr>
        <p:txBody>
          <a:bodyPr wrap="none" rtlCol="0">
            <a:spAutoFit/>
          </a:bodyPr>
          <a:lstStyle/>
          <a:p>
            <a:pPr algn="ctr"/>
            <a:r>
              <a:rPr lang="en-US" sz="2800" dirty="0"/>
              <a:t>IP</a:t>
            </a:r>
          </a:p>
        </p:txBody>
      </p:sp>
      <p:sp>
        <p:nvSpPr>
          <p:cNvPr id="14" name="TextBox 13"/>
          <p:cNvSpPr txBox="1"/>
          <p:nvPr/>
        </p:nvSpPr>
        <p:spPr>
          <a:xfrm>
            <a:off x="3171729" y="5267980"/>
            <a:ext cx="1763623" cy="523220"/>
          </a:xfrm>
          <a:prstGeom prst="rect">
            <a:avLst/>
          </a:prstGeom>
          <a:noFill/>
        </p:spPr>
        <p:txBody>
          <a:bodyPr wrap="none" rtlCol="0">
            <a:spAutoFit/>
          </a:bodyPr>
          <a:lstStyle/>
          <a:p>
            <a:pPr algn="ctr"/>
            <a:r>
              <a:rPr lang="en-US" sz="2800" dirty="0"/>
              <a:t>Smoothing</a:t>
            </a:r>
          </a:p>
        </p:txBody>
      </p:sp>
      <p:sp>
        <p:nvSpPr>
          <p:cNvPr id="15" name="TextBox 14"/>
          <p:cNvSpPr txBox="1"/>
          <p:nvPr/>
        </p:nvSpPr>
        <p:spPr>
          <a:xfrm>
            <a:off x="5700026" y="5267980"/>
            <a:ext cx="1843774" cy="523220"/>
          </a:xfrm>
          <a:prstGeom prst="rect">
            <a:avLst/>
          </a:prstGeom>
          <a:noFill/>
        </p:spPr>
        <p:txBody>
          <a:bodyPr wrap="none" rtlCol="0">
            <a:spAutoFit/>
          </a:bodyPr>
          <a:lstStyle/>
          <a:p>
            <a:r>
              <a:rPr lang="en-US" sz="2800" dirty="0"/>
              <a:t>Subdivision</a:t>
            </a:r>
          </a:p>
        </p:txBody>
      </p:sp>
      <p:sp>
        <p:nvSpPr>
          <p:cNvPr id="16" name="TextBox 15"/>
          <p:cNvSpPr txBox="1"/>
          <p:nvPr/>
        </p:nvSpPr>
        <p:spPr>
          <a:xfrm>
            <a:off x="8568146" y="5243155"/>
            <a:ext cx="1566454" cy="523220"/>
          </a:xfrm>
          <a:prstGeom prst="rect">
            <a:avLst/>
          </a:prstGeom>
          <a:noFill/>
        </p:spPr>
        <p:txBody>
          <a:bodyPr wrap="none" rtlCol="0">
            <a:spAutoFit/>
          </a:bodyPr>
          <a:lstStyle/>
          <a:p>
            <a:r>
              <a:rPr lang="en-US" sz="2800" dirty="0"/>
              <a:t>(Repeats)</a:t>
            </a:r>
          </a:p>
        </p:txBody>
      </p:sp>
      <p:pic>
        <p:nvPicPr>
          <p:cNvPr id="7" name="Picture 6"/>
          <p:cNvPicPr>
            <a:picLocks noChangeAspect="1"/>
          </p:cNvPicPr>
          <p:nvPr/>
        </p:nvPicPr>
        <p:blipFill rotWithShape="1">
          <a:blip r:embed="rId3"/>
          <a:srcRect r="67812"/>
          <a:stretch/>
        </p:blipFill>
        <p:spPr>
          <a:xfrm>
            <a:off x="106815" y="2528043"/>
            <a:ext cx="3855585" cy="2743200"/>
          </a:xfrm>
          <a:prstGeom prst="rect">
            <a:avLst/>
          </a:prstGeom>
        </p:spPr>
      </p:pic>
      <p:pic>
        <p:nvPicPr>
          <p:cNvPr id="18" name="Picture 17"/>
          <p:cNvPicPr>
            <a:picLocks noChangeAspect="1"/>
          </p:cNvPicPr>
          <p:nvPr/>
        </p:nvPicPr>
        <p:blipFill rotWithShape="1">
          <a:blip r:embed="rId3"/>
          <a:srcRect l="32568" r="45637"/>
          <a:stretch/>
        </p:blipFill>
        <p:spPr>
          <a:xfrm>
            <a:off x="4018722" y="2528043"/>
            <a:ext cx="2610678" cy="2743200"/>
          </a:xfrm>
          <a:prstGeom prst="rect">
            <a:avLst/>
          </a:prstGeom>
        </p:spPr>
      </p:pic>
      <p:sp>
        <p:nvSpPr>
          <p:cNvPr id="19" name="Down Arrow 18"/>
          <p:cNvSpPr>
            <a:spLocks/>
          </p:cNvSpPr>
          <p:nvPr/>
        </p:nvSpPr>
        <p:spPr>
          <a:xfrm>
            <a:off x="589722" y="3773748"/>
            <a:ext cx="181170" cy="34747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Down Arrow 19"/>
          <p:cNvSpPr>
            <a:spLocks noChangeAspect="1"/>
          </p:cNvSpPr>
          <p:nvPr/>
        </p:nvSpPr>
        <p:spPr>
          <a:xfrm rot="-7200000">
            <a:off x="1347162" y="4920948"/>
            <a:ext cx="18117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Down Arrow 20"/>
          <p:cNvSpPr>
            <a:spLocks noChangeAspect="1"/>
          </p:cNvSpPr>
          <p:nvPr/>
        </p:nvSpPr>
        <p:spPr>
          <a:xfrm rot="-5400000">
            <a:off x="3906933" y="5020468"/>
            <a:ext cx="18117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Down Arrow 21"/>
          <p:cNvSpPr>
            <a:spLocks noChangeAspect="1"/>
          </p:cNvSpPr>
          <p:nvPr/>
        </p:nvSpPr>
        <p:spPr>
          <a:xfrm rot="-5400000">
            <a:off x="6524238" y="5003902"/>
            <a:ext cx="18117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Down Arrow 22"/>
          <p:cNvSpPr>
            <a:spLocks noChangeAspect="1"/>
          </p:cNvSpPr>
          <p:nvPr/>
        </p:nvSpPr>
        <p:spPr>
          <a:xfrm rot="-5400000">
            <a:off x="9221055" y="5003902"/>
            <a:ext cx="181170" cy="36576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 name="Straight Connector 3"/>
          <p:cNvCxnSpPr/>
          <p:nvPr/>
        </p:nvCxnSpPr>
        <p:spPr>
          <a:xfrm>
            <a:off x="3298372" y="2601686"/>
            <a:ext cx="0" cy="1182948"/>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2351314" y="2601684"/>
            <a:ext cx="0" cy="620488"/>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732316" y="3733798"/>
            <a:ext cx="0" cy="620488"/>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166256" y="4114798"/>
            <a:ext cx="0" cy="819141"/>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16200000">
            <a:off x="1977113" y="2790828"/>
            <a:ext cx="0" cy="819141"/>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2732316" y="3762862"/>
            <a:ext cx="566058" cy="0"/>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598642" y="4132105"/>
            <a:ext cx="594360" cy="0"/>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2712865" y="4332515"/>
            <a:ext cx="1170432" cy="0"/>
          </a:xfrm>
          <a:prstGeom prst="line">
            <a:avLst/>
          </a:prstGeom>
          <a:ln w="76200">
            <a:solidFill>
              <a:srgbClr val="333333"/>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4383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4"/>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21" grpId="0" animBg="1"/>
      <p:bldP spid="22" grpId="0" animBg="1"/>
      <p:bldP spid="23"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IP problem statement</a:t>
            </a:r>
          </a:p>
        </p:txBody>
      </p:sp>
      <p:sp>
        <p:nvSpPr>
          <p:cNvPr id="3" name="Content Placeholder 2"/>
          <p:cNvSpPr>
            <a:spLocks noGrp="1"/>
          </p:cNvSpPr>
          <p:nvPr>
            <p:ph idx="1"/>
          </p:nvPr>
        </p:nvSpPr>
        <p:spPr/>
        <p:txBody>
          <a:bodyPr>
            <a:normAutofit/>
          </a:bodyPr>
          <a:lstStyle/>
          <a:p>
            <a:pPr marL="0" indent="0">
              <a:buNone/>
            </a:pPr>
            <a:r>
              <a:rPr lang="en-US" sz="3200" dirty="0"/>
              <a:t>Find a subset of the edges in the mesh that optimizes</a:t>
            </a:r>
          </a:p>
          <a:p>
            <a:r>
              <a:rPr lang="en-US" sz="3200" dirty="0"/>
              <a:t>a (weighted) set of </a:t>
            </a:r>
            <a:r>
              <a:rPr lang="en-US" sz="3200" b="1" i="1" dirty="0"/>
              <a:t>quality measures</a:t>
            </a:r>
            <a:r>
              <a:rPr lang="en-US" sz="3200" dirty="0"/>
              <a:t> while</a:t>
            </a:r>
          </a:p>
          <a:p>
            <a:r>
              <a:rPr lang="en-US" sz="3200" dirty="0"/>
              <a:t>satisfying our </a:t>
            </a:r>
            <a:r>
              <a:rPr lang="en-US" sz="3200" b="1" i="1" dirty="0"/>
              <a:t>validity</a:t>
            </a:r>
            <a:r>
              <a:rPr lang="en-US" sz="3200" dirty="0"/>
              <a:t> constraints.</a:t>
            </a:r>
          </a:p>
        </p:txBody>
      </p:sp>
      <mc:AlternateContent xmlns:mc="http://schemas.openxmlformats.org/markup-compatibility/2006" xmlns:a14="http://schemas.microsoft.com/office/drawing/2010/main">
        <mc:Choice Requires="a14">
          <p:sp>
            <p:nvSpPr>
              <p:cNvPr id="8" name="TextBox 7"/>
              <p:cNvSpPr txBox="1"/>
              <p:nvPr/>
            </p:nvSpPr>
            <p:spPr>
              <a:xfrm>
                <a:off x="4495800" y="3951359"/>
                <a:ext cx="4091376" cy="2678041"/>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b="0" i="1" smtClean="0">
                              <a:latin typeface="Cambria Math" panose="02040503050406030204" pitchFamily="18" charset="0"/>
                              <a:ea typeface="Cambria Math" panose="02040503050406030204" pitchFamily="18" charset="0"/>
                            </a:rPr>
                          </m:ctrlPr>
                        </m:funcPr>
                        <m:fName>
                          <m:limLow>
                            <m:limLowPr>
                              <m:ctrlPr>
                                <a:rPr lang="en-US" sz="3200" b="0" i="1" smtClean="0">
                                  <a:latin typeface="Cambria Math" panose="02040503050406030204" pitchFamily="18" charset="0"/>
                                  <a:ea typeface="Cambria Math" panose="02040503050406030204" pitchFamily="18" charset="0"/>
                                </a:rPr>
                              </m:ctrlPr>
                            </m:limLowPr>
                            <m:e>
                              <m:r>
                                <m:rPr>
                                  <m:sty m:val="p"/>
                                </m:rPr>
                                <a:rPr lang="en-US" sz="3200" b="0" i="0" smtClean="0">
                                  <a:latin typeface="Cambria Math" panose="02040503050406030204" pitchFamily="18" charset="0"/>
                                  <a:ea typeface="Cambria Math" panose="02040503050406030204" pitchFamily="18" charset="0"/>
                                </a:rPr>
                                <m:t>minimize</m:t>
                              </m:r>
                            </m:e>
                            <m:lim>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𝑒</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r>
                                <a:rPr lang="en-US" sz="3200" b="0" i="1" smtClean="0">
                                  <a:latin typeface="Cambria Math" panose="02040503050406030204" pitchFamily="18" charset="0"/>
                                  <a:ea typeface="Cambria Math" panose="02040503050406030204" pitchFamily="18" charset="0"/>
                                </a:rPr>
                                <m:t>𝐸</m:t>
                              </m:r>
                            </m:lim>
                          </m:limLow>
                        </m:fName>
                        <m:e>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𝑓</m:t>
                          </m:r>
                          <m:r>
                            <a:rPr lang="en-US" sz="3200" b="0" i="1" smtClean="0">
                              <a:latin typeface="Cambria Math" panose="02040503050406030204" pitchFamily="18" charset="0"/>
                              <a:ea typeface="Cambria Math" panose="02040503050406030204" pitchFamily="18" charset="0"/>
                            </a:rPr>
                            <m:t>(</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𝑒</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e>
                      </m:func>
                    </m:oMath>
                    <m:oMath xmlns:m="http://schemas.openxmlformats.org/officeDocument/2006/math">
                      <m:r>
                        <m:rPr>
                          <m:sty m:val="p"/>
                        </m:rPr>
                        <a:rPr lang="en-US" sz="3200" b="0" i="0" smtClean="0">
                          <a:latin typeface="Cambria Math" panose="02040503050406030204" pitchFamily="18" charset="0"/>
                          <a:ea typeface="Cambria Math" panose="02040503050406030204" pitchFamily="18" charset="0"/>
                        </a:rPr>
                        <m:t>subject</m:t>
                      </m:r>
                      <m:r>
                        <a:rPr lang="en-US" sz="3200" b="0" i="0" smtClean="0">
                          <a:latin typeface="Cambria Math" panose="02040503050406030204" pitchFamily="18" charset="0"/>
                          <a:ea typeface="Cambria Math" panose="02040503050406030204" pitchFamily="18" charset="0"/>
                        </a:rPr>
                        <m:t> </m:t>
                      </m:r>
                      <m:r>
                        <m:rPr>
                          <m:sty m:val="p"/>
                        </m:rPr>
                        <a:rPr lang="en-US" sz="3200" b="0" i="0" smtClean="0">
                          <a:latin typeface="Cambria Math" panose="02040503050406030204" pitchFamily="18" charset="0"/>
                          <a:ea typeface="Cambria Math" panose="02040503050406030204" pitchFamily="18" charset="0"/>
                        </a:rPr>
                        <m:t>to</m:t>
                      </m:r>
                      <m:r>
                        <a:rPr lang="en-US" sz="3200" b="0" i="0"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𝑔</m:t>
                      </m:r>
                      <m:d>
                        <m:dPr>
                          <m:ctrlPr>
                            <a:rPr lang="en-US" sz="3200" b="0" i="1" smtClean="0">
                              <a:latin typeface="Cambria Math" panose="02040503050406030204" pitchFamily="18" charset="0"/>
                              <a:ea typeface="Cambria Math" panose="02040503050406030204" pitchFamily="18" charset="0"/>
                            </a:rPr>
                          </m:ctrlPr>
                        </m:dPr>
                        <m:e>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𝑒</m:t>
                              </m:r>
                            </m:e>
                            <m:sub>
                              <m:r>
                                <a:rPr lang="en-US" sz="3200" b="0" i="1" smtClean="0">
                                  <a:latin typeface="Cambria Math" panose="02040503050406030204" pitchFamily="18" charset="0"/>
                                  <a:ea typeface="Cambria Math" panose="02040503050406030204" pitchFamily="18" charset="0"/>
                                </a:rPr>
                                <m:t>𝑖</m:t>
                              </m:r>
                            </m:sub>
                          </m:sSub>
                        </m:e>
                      </m:d>
                      <m:r>
                        <a:rPr lang="en-US" sz="3200" b="0" i="1" smtClean="0">
                          <a:latin typeface="Cambria Math" panose="02040503050406030204" pitchFamily="18" charset="0"/>
                          <a:ea typeface="Cambria Math" panose="02040503050406030204" pitchFamily="18" charset="0"/>
                        </a:rPr>
                        <m:t>≤0,</m:t>
                      </m:r>
                    </m:oMath>
                    <m:oMath xmlns:m="http://schemas.openxmlformats.org/officeDocument/2006/math">
                      <m:r>
                        <a:rPr lang="en-US" sz="3200" b="0" i="1" smtClean="0">
                          <a:latin typeface="Cambria Math" panose="02040503050406030204" pitchFamily="18" charset="0"/>
                          <a:ea typeface="Cambria Math" panose="02040503050406030204" pitchFamily="18" charset="0"/>
                        </a:rPr>
                        <m:t>                        </m:t>
                      </m:r>
                      <m:r>
                        <a:rPr lang="en-US" sz="3200" b="0" i="1" smtClean="0">
                          <a:latin typeface="Cambria Math" panose="02040503050406030204" pitchFamily="18" charset="0"/>
                          <a:ea typeface="Cambria Math" panose="02040503050406030204" pitchFamily="18" charset="0"/>
                        </a:rPr>
                        <m:t>h</m:t>
                      </m:r>
                      <m:d>
                        <m:dPr>
                          <m:ctrlPr>
                            <a:rPr lang="en-US" sz="3200" b="0" i="1" smtClean="0">
                              <a:latin typeface="Cambria Math" panose="02040503050406030204" pitchFamily="18" charset="0"/>
                              <a:ea typeface="Cambria Math" panose="02040503050406030204" pitchFamily="18" charset="0"/>
                            </a:rPr>
                          </m:ctrlPr>
                        </m:dPr>
                        <m:e>
                          <m:sSub>
                            <m:sSubPr>
                              <m:ctrlPr>
                                <a:rPr lang="en-US" sz="3200" i="1">
                                  <a:latin typeface="Cambria Math" panose="02040503050406030204" pitchFamily="18" charset="0"/>
                                  <a:ea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𝑒</m:t>
                              </m:r>
                            </m:e>
                            <m:sub>
                              <m:r>
                                <a:rPr lang="en-US" sz="3200" i="1">
                                  <a:latin typeface="Cambria Math" panose="02040503050406030204" pitchFamily="18" charset="0"/>
                                  <a:ea typeface="Cambria Math" panose="02040503050406030204" pitchFamily="18" charset="0"/>
                                </a:rPr>
                                <m:t>𝑖</m:t>
                              </m:r>
                            </m:sub>
                          </m:sSub>
                        </m:e>
                      </m:d>
                      <m:r>
                        <a:rPr lang="en-US" sz="3200" b="0" i="1" smtClean="0">
                          <a:latin typeface="Cambria Math" panose="02040503050406030204" pitchFamily="18" charset="0"/>
                          <a:ea typeface="Cambria Math" panose="02040503050406030204" pitchFamily="18" charset="0"/>
                        </a:rPr>
                        <m:t>=0,</m:t>
                      </m:r>
                    </m:oMath>
                    <m:oMath xmlns:m="http://schemas.openxmlformats.org/officeDocument/2006/math">
                      <m:r>
                        <m:rPr>
                          <m:sty m:val="p"/>
                        </m:rPr>
                        <a:rPr lang="en-US" sz="3200" b="0" i="0" smtClean="0">
                          <a:latin typeface="Cambria Math" panose="02040503050406030204" pitchFamily="18" charset="0"/>
                          <a:ea typeface="Cambria Math" panose="02040503050406030204" pitchFamily="18" charset="0"/>
                        </a:rPr>
                        <m:t>and</m:t>
                      </m:r>
                      <m:r>
                        <a:rPr lang="en-US" sz="3200" b="0" i="1" smtClean="0">
                          <a:latin typeface="Cambria Math" panose="02040503050406030204" pitchFamily="18" charset="0"/>
                          <a:ea typeface="Cambria Math" panose="02040503050406030204" pitchFamily="18" charset="0"/>
                        </a:rPr>
                        <m:t>                 </m:t>
                      </m:r>
                      <m:sSub>
                        <m:sSubPr>
                          <m:ctrlPr>
                            <a:rPr lang="en-US" sz="3200" b="0" i="1" smtClean="0">
                              <a:latin typeface="Cambria Math" panose="02040503050406030204" pitchFamily="18" charset="0"/>
                              <a:ea typeface="Cambria Math" panose="02040503050406030204" pitchFamily="18" charset="0"/>
                            </a:rPr>
                          </m:ctrlPr>
                        </m:sSubPr>
                        <m:e>
                          <m:r>
                            <a:rPr lang="en-US" sz="3200" b="0" i="1" smtClean="0">
                              <a:latin typeface="Cambria Math" panose="02040503050406030204" pitchFamily="18" charset="0"/>
                              <a:ea typeface="Cambria Math" panose="02040503050406030204" pitchFamily="18" charset="0"/>
                            </a:rPr>
                            <m:t>𝑒</m:t>
                          </m:r>
                        </m:e>
                        <m:sub>
                          <m:r>
                            <a:rPr lang="en-US" sz="3200" b="0" i="1" smtClean="0">
                              <a:latin typeface="Cambria Math" panose="02040503050406030204" pitchFamily="18" charset="0"/>
                              <a:ea typeface="Cambria Math" panose="02040503050406030204" pitchFamily="18" charset="0"/>
                            </a:rPr>
                            <m:t>𝑖</m:t>
                          </m:r>
                        </m:sub>
                      </m:sSub>
                      <m:r>
                        <a:rPr lang="en-US" sz="3200" b="0" i="1" smtClean="0">
                          <a:latin typeface="Cambria Math" panose="02040503050406030204" pitchFamily="18" charset="0"/>
                          <a:ea typeface="Cambria Math" panose="02040503050406030204" pitchFamily="18" charset="0"/>
                        </a:rPr>
                        <m:t>∈</m:t>
                      </m:r>
                      <m:d>
                        <m:dPr>
                          <m:begChr m:val="{"/>
                          <m:endChr m:val="}"/>
                          <m:ctrlPr>
                            <a:rPr lang="en-US" sz="3200" b="0" i="1" smtClean="0">
                              <a:latin typeface="Cambria Math" panose="02040503050406030204" pitchFamily="18" charset="0"/>
                              <a:ea typeface="Cambria Math" panose="02040503050406030204" pitchFamily="18" charset="0"/>
                            </a:rPr>
                          </m:ctrlPr>
                        </m:dPr>
                        <m:e>
                          <m:r>
                            <a:rPr lang="en-US" sz="3200" b="0" i="1" smtClean="0">
                              <a:latin typeface="Cambria Math" panose="02040503050406030204" pitchFamily="18" charset="0"/>
                              <a:ea typeface="Cambria Math" panose="02040503050406030204" pitchFamily="18" charset="0"/>
                            </a:rPr>
                            <m:t>0,1</m:t>
                          </m:r>
                        </m:e>
                      </m:d>
                    </m:oMath>
                  </m:oMathPara>
                </a14:m>
                <a:endParaRPr lang="en-US" sz="3200" dirty="0">
                  <a:latin typeface="Cambria Math" panose="02040503050406030204" pitchFamily="18" charset="0"/>
                  <a:ea typeface="Cambria Math" panose="02040503050406030204" pitchFamily="18" charset="0"/>
                </a:endParaRPr>
              </a:p>
              <a:p>
                <a:endParaRPr lang="en-US" sz="3200" b="0" dirty="0">
                  <a:latin typeface="Cambria Math" panose="02040503050406030204" pitchFamily="18" charset="0"/>
                  <a:ea typeface="Cambria Math" panose="02040503050406030204" pitchFamily="18" charset="0"/>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495800" y="3951359"/>
                <a:ext cx="4091376" cy="2678041"/>
              </a:xfrm>
              <a:prstGeom prst="rect">
                <a:avLst/>
              </a:prstGeom>
              <a:blipFill rotWithShape="0">
                <a:blip r:embed="rId3"/>
                <a:stretch>
                  <a:fillRect/>
                </a:stretch>
              </a:blipFill>
            </p:spPr>
            <p:txBody>
              <a:bodyPr/>
              <a:lstStyle/>
              <a:p>
                <a:r>
                  <a:rPr lang="en-US">
                    <a:noFill/>
                  </a:rPr>
                  <a:t> </a:t>
                </a:r>
              </a:p>
            </p:txBody>
          </p:sp>
        </mc:Fallback>
      </mc:AlternateContent>
      <p:sp>
        <p:nvSpPr>
          <p:cNvPr id="13" name="TextBox 12"/>
          <p:cNvSpPr txBox="1"/>
          <p:nvPr/>
        </p:nvSpPr>
        <p:spPr>
          <a:xfrm>
            <a:off x="8621233" y="5181600"/>
            <a:ext cx="3341236" cy="584775"/>
          </a:xfrm>
          <a:prstGeom prst="rect">
            <a:avLst/>
          </a:prstGeom>
          <a:noFill/>
        </p:spPr>
        <p:txBody>
          <a:bodyPr wrap="none" rtlCol="0">
            <a:spAutoFit/>
          </a:bodyPr>
          <a:lstStyle/>
          <a:p>
            <a:r>
              <a:rPr lang="en-US" sz="3200" dirty="0">
                <a:solidFill>
                  <a:schemeClr val="accent1">
                    <a:lumMod val="75000"/>
                  </a:schemeClr>
                </a:solidFill>
              </a:rPr>
              <a:t>Validity constraints</a:t>
            </a:r>
          </a:p>
        </p:txBody>
      </p:sp>
      <p:sp>
        <p:nvSpPr>
          <p:cNvPr id="14" name="Rectangle 13"/>
          <p:cNvSpPr/>
          <p:nvPr/>
        </p:nvSpPr>
        <p:spPr>
          <a:xfrm>
            <a:off x="6564912" y="4701895"/>
            <a:ext cx="2045688" cy="9418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p:cNvSpPr/>
          <p:nvPr/>
        </p:nvSpPr>
        <p:spPr>
          <a:xfrm>
            <a:off x="6553200" y="3992489"/>
            <a:ext cx="2045688" cy="48463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8610600" y="3987225"/>
            <a:ext cx="3087127" cy="584775"/>
          </a:xfrm>
          <a:prstGeom prst="rect">
            <a:avLst/>
          </a:prstGeom>
          <a:noFill/>
        </p:spPr>
        <p:txBody>
          <a:bodyPr wrap="none" rtlCol="0">
            <a:spAutoFit/>
          </a:bodyPr>
          <a:lstStyle/>
          <a:p>
            <a:r>
              <a:rPr lang="en-US" sz="3200" dirty="0">
                <a:solidFill>
                  <a:schemeClr val="accent1">
                    <a:lumMod val="75000"/>
                  </a:schemeClr>
                </a:solidFill>
              </a:rPr>
              <a:t>Quality measures</a:t>
            </a:r>
          </a:p>
        </p:txBody>
      </p:sp>
      <p:pic>
        <p:nvPicPr>
          <p:cNvPr id="9" name="Picture 8"/>
          <p:cNvPicPr>
            <a:picLocks noChangeAspect="1"/>
          </p:cNvPicPr>
          <p:nvPr/>
        </p:nvPicPr>
        <p:blipFill>
          <a:blip r:embed="rId4"/>
          <a:stretch>
            <a:fillRect/>
          </a:stretch>
        </p:blipFill>
        <p:spPr>
          <a:xfrm>
            <a:off x="1221961" y="3625570"/>
            <a:ext cx="2837905" cy="2838730"/>
          </a:xfrm>
          <a:prstGeom prst="rect">
            <a:avLst/>
          </a:prstGeom>
        </p:spPr>
      </p:pic>
      <p:sp>
        <p:nvSpPr>
          <p:cNvPr id="10" name="TextBox 9"/>
          <p:cNvSpPr txBox="1"/>
          <p:nvPr/>
        </p:nvSpPr>
        <p:spPr>
          <a:xfrm>
            <a:off x="2345366" y="4972050"/>
            <a:ext cx="856325" cy="584775"/>
          </a:xfrm>
          <a:prstGeom prst="rect">
            <a:avLst/>
          </a:prstGeom>
          <a:noFill/>
        </p:spPr>
        <p:txBody>
          <a:bodyPr wrap="none" rtlCol="0">
            <a:spAutoFit/>
          </a:bodyPr>
          <a:lstStyle/>
          <a:p>
            <a:r>
              <a:rPr lang="en-US" sz="3200" i="1" dirty="0">
                <a:solidFill>
                  <a:schemeClr val="accent1">
                    <a:lumMod val="75000"/>
                  </a:schemeClr>
                </a:solidFill>
              </a:rPr>
              <a:t>e</a:t>
            </a:r>
            <a:r>
              <a:rPr lang="en-US" sz="3200" i="1" baseline="-25000" dirty="0">
                <a:solidFill>
                  <a:schemeClr val="accent1">
                    <a:lumMod val="75000"/>
                  </a:schemeClr>
                </a:solidFill>
              </a:rPr>
              <a:t>i</a:t>
            </a:r>
            <a:r>
              <a:rPr lang="en-US" sz="3200" dirty="0">
                <a:solidFill>
                  <a:schemeClr val="accent1">
                    <a:lumMod val="75000"/>
                  </a:schemeClr>
                </a:solidFill>
              </a:rPr>
              <a:t>=1</a:t>
            </a:r>
            <a:endParaRPr lang="en-US" sz="3200" baseline="-25000" dirty="0">
              <a:solidFill>
                <a:schemeClr val="accent1">
                  <a:lumMod val="75000"/>
                </a:schemeClr>
              </a:solidFill>
            </a:endParaRPr>
          </a:p>
        </p:txBody>
      </p:sp>
      <p:sp>
        <p:nvSpPr>
          <p:cNvPr id="20" name="TextBox 19"/>
          <p:cNvSpPr txBox="1"/>
          <p:nvPr/>
        </p:nvSpPr>
        <p:spPr>
          <a:xfrm>
            <a:off x="1545266" y="4743450"/>
            <a:ext cx="918841" cy="584775"/>
          </a:xfrm>
          <a:prstGeom prst="rect">
            <a:avLst/>
          </a:prstGeom>
          <a:noFill/>
        </p:spPr>
        <p:txBody>
          <a:bodyPr wrap="none" rtlCol="0">
            <a:spAutoFit/>
          </a:bodyPr>
          <a:lstStyle/>
          <a:p>
            <a:r>
              <a:rPr lang="en-US" sz="3200" i="1" dirty="0">
                <a:solidFill>
                  <a:schemeClr val="accent1">
                    <a:lumMod val="75000"/>
                  </a:schemeClr>
                </a:solidFill>
              </a:rPr>
              <a:t>e</a:t>
            </a:r>
            <a:r>
              <a:rPr lang="en-US" sz="3200" i="1" baseline="-25000" dirty="0">
                <a:solidFill>
                  <a:schemeClr val="accent1">
                    <a:lumMod val="75000"/>
                  </a:schemeClr>
                </a:solidFill>
              </a:rPr>
              <a:t>i </a:t>
            </a:r>
            <a:r>
              <a:rPr lang="en-US" sz="3200" dirty="0">
                <a:solidFill>
                  <a:schemeClr val="accent1">
                    <a:lumMod val="75000"/>
                  </a:schemeClr>
                </a:solidFill>
              </a:rPr>
              <a:t>=0</a:t>
            </a:r>
            <a:endParaRPr lang="en-US" sz="3200" baseline="-25000" dirty="0">
              <a:solidFill>
                <a:schemeClr val="accent1">
                  <a:lumMod val="75000"/>
                </a:schemeClr>
              </a:solidFill>
            </a:endParaRPr>
          </a:p>
        </p:txBody>
      </p:sp>
      <p:sp>
        <p:nvSpPr>
          <p:cNvPr id="21" name="Rectangle 20"/>
          <p:cNvSpPr/>
          <p:nvPr/>
        </p:nvSpPr>
        <p:spPr>
          <a:xfrm>
            <a:off x="1880456" y="4762500"/>
            <a:ext cx="341085" cy="10925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p:cNvSpPr/>
          <p:nvPr/>
        </p:nvSpPr>
        <p:spPr>
          <a:xfrm>
            <a:off x="2575781" y="4986617"/>
            <a:ext cx="341085" cy="109258"/>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0990743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Valid</a:t>
            </a:r>
            <a:r>
              <a:rPr lang="en-US" dirty="0"/>
              <a:t> network requirements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Coverage.</a:t>
            </a:r>
          </a:p>
          <a:p>
            <a:pPr marL="514350" indent="-514350">
              <a:buFont typeface="+mj-lt"/>
              <a:buAutoNum type="arabicPeriod"/>
            </a:pPr>
            <a:r>
              <a:rPr lang="en-US" sz="3200" dirty="0"/>
              <a:t>Connectivity.</a:t>
            </a:r>
          </a:p>
        </p:txBody>
      </p:sp>
      <p:sp>
        <p:nvSpPr>
          <p:cNvPr id="56" name="Oval 55"/>
          <p:cNvSpPr/>
          <p:nvPr/>
        </p:nvSpPr>
        <p:spPr>
          <a:xfrm>
            <a:off x="457200" y="3467384"/>
            <a:ext cx="197530" cy="1975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79" name="Group 678"/>
          <p:cNvGrpSpPr/>
          <p:nvPr/>
        </p:nvGrpSpPr>
        <p:grpSpPr>
          <a:xfrm>
            <a:off x="2460172" y="3874701"/>
            <a:ext cx="1660182" cy="1715853"/>
            <a:chOff x="2514600" y="3874701"/>
            <a:chExt cx="1660182" cy="1715853"/>
          </a:xfrm>
        </p:grpSpPr>
        <p:cxnSp>
          <p:nvCxnSpPr>
            <p:cNvPr id="357" name="Straight Connector 356"/>
            <p:cNvCxnSpPr/>
            <p:nvPr/>
          </p:nvCxnSpPr>
          <p:spPr>
            <a:xfrm>
              <a:off x="2514600" y="4149206"/>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2514600" y="4356729"/>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2514600" y="4564252"/>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2514600" y="4771774"/>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a:off x="3344690" y="3941684"/>
              <a:ext cx="0" cy="164887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a:off x="3137168"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a:off x="2929645"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a:off x="2722122"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7" name="Straight Connector 366"/>
            <p:cNvCxnSpPr/>
            <p:nvPr/>
          </p:nvCxnSpPr>
          <p:spPr>
            <a:xfrm>
              <a:off x="3967259"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8" name="Straight Connector 367"/>
            <p:cNvCxnSpPr/>
            <p:nvPr/>
          </p:nvCxnSpPr>
          <p:spPr>
            <a:xfrm>
              <a:off x="3759736"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9" name="Straight Connector 368"/>
            <p:cNvCxnSpPr/>
            <p:nvPr/>
          </p:nvCxnSpPr>
          <p:spPr>
            <a:xfrm>
              <a:off x="3552213" y="3941684"/>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0" name="Straight Connector 369"/>
            <p:cNvCxnSpPr/>
            <p:nvPr/>
          </p:nvCxnSpPr>
          <p:spPr>
            <a:xfrm>
              <a:off x="2514600" y="4967986"/>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71" name="Straight Connector 370"/>
            <p:cNvCxnSpPr/>
            <p:nvPr/>
          </p:nvCxnSpPr>
          <p:spPr>
            <a:xfrm>
              <a:off x="2514600" y="5175509"/>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2" name="Straight Connector 371"/>
            <p:cNvCxnSpPr/>
            <p:nvPr/>
          </p:nvCxnSpPr>
          <p:spPr>
            <a:xfrm>
              <a:off x="2514600" y="5383031"/>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3" name="Straight Connector 372"/>
            <p:cNvCxnSpPr/>
            <p:nvPr/>
          </p:nvCxnSpPr>
          <p:spPr>
            <a:xfrm>
              <a:off x="2514600" y="5590554"/>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p:cNvCxnSpPr/>
            <p:nvPr/>
          </p:nvCxnSpPr>
          <p:spPr>
            <a:xfrm>
              <a:off x="3344690" y="3979887"/>
              <a:ext cx="0" cy="58563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p:cNvCxnSpPr/>
            <p:nvPr/>
          </p:nvCxnSpPr>
          <p:spPr>
            <a:xfrm flipH="1">
              <a:off x="2925590" y="4562324"/>
              <a:ext cx="8360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56" name="Straight Connector 355"/>
            <p:cNvCxnSpPr/>
            <p:nvPr/>
          </p:nvCxnSpPr>
          <p:spPr>
            <a:xfrm>
              <a:off x="2514600" y="3941684"/>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6" name="Straight Connector 365"/>
            <p:cNvCxnSpPr/>
            <p:nvPr/>
          </p:nvCxnSpPr>
          <p:spPr>
            <a:xfrm>
              <a:off x="4174781" y="3941684"/>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a:off x="2514600" y="3941684"/>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376" name="Oval 375"/>
            <p:cNvSpPr/>
            <p:nvPr/>
          </p:nvSpPr>
          <p:spPr>
            <a:xfrm>
              <a:off x="3278247" y="387470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474" name="Straight Connector 473"/>
            <p:cNvCxnSpPr/>
            <p:nvPr/>
          </p:nvCxnSpPr>
          <p:spPr>
            <a:xfrm flipH="1">
              <a:off x="2923692" y="5167044"/>
              <a:ext cx="836044"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5" name="Straight Connector 474"/>
            <p:cNvCxnSpPr/>
            <p:nvPr/>
          </p:nvCxnSpPr>
          <p:spPr>
            <a:xfrm>
              <a:off x="2933218" y="4537915"/>
              <a:ext cx="0" cy="64922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76" name="Straight Connector 475"/>
            <p:cNvCxnSpPr/>
            <p:nvPr/>
          </p:nvCxnSpPr>
          <p:spPr>
            <a:xfrm>
              <a:off x="3754264" y="4532376"/>
              <a:ext cx="0" cy="64922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680" name="Group 679"/>
          <p:cNvGrpSpPr/>
          <p:nvPr/>
        </p:nvGrpSpPr>
        <p:grpSpPr>
          <a:xfrm>
            <a:off x="4365172" y="3946725"/>
            <a:ext cx="1660182" cy="1648870"/>
            <a:chOff x="4419600" y="3946725"/>
            <a:chExt cx="1660182" cy="1648870"/>
          </a:xfrm>
        </p:grpSpPr>
        <p:cxnSp>
          <p:nvCxnSpPr>
            <p:cNvPr id="477" name="Straight Connector 476"/>
            <p:cNvCxnSpPr/>
            <p:nvPr/>
          </p:nvCxnSpPr>
          <p:spPr>
            <a:xfrm>
              <a:off x="4419600" y="4154247"/>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8" name="Straight Connector 477"/>
            <p:cNvCxnSpPr/>
            <p:nvPr/>
          </p:nvCxnSpPr>
          <p:spPr>
            <a:xfrm>
              <a:off x="4419600" y="4361770"/>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79" name="Straight Connector 478"/>
            <p:cNvCxnSpPr/>
            <p:nvPr/>
          </p:nvCxnSpPr>
          <p:spPr>
            <a:xfrm>
              <a:off x="4419600" y="4569293"/>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0" name="Straight Connector 479"/>
            <p:cNvCxnSpPr/>
            <p:nvPr/>
          </p:nvCxnSpPr>
          <p:spPr>
            <a:xfrm>
              <a:off x="4419600" y="4776815"/>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1" name="Straight Connector 480"/>
            <p:cNvCxnSpPr/>
            <p:nvPr/>
          </p:nvCxnSpPr>
          <p:spPr>
            <a:xfrm>
              <a:off x="5249690" y="3946725"/>
              <a:ext cx="0" cy="164887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2" name="Straight Connector 481"/>
            <p:cNvCxnSpPr/>
            <p:nvPr/>
          </p:nvCxnSpPr>
          <p:spPr>
            <a:xfrm>
              <a:off x="5042168"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3" name="Straight Connector 482"/>
            <p:cNvCxnSpPr/>
            <p:nvPr/>
          </p:nvCxnSpPr>
          <p:spPr>
            <a:xfrm>
              <a:off x="4834645"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4" name="Straight Connector 483"/>
            <p:cNvCxnSpPr/>
            <p:nvPr/>
          </p:nvCxnSpPr>
          <p:spPr>
            <a:xfrm>
              <a:off x="4627122"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5" name="Straight Connector 484"/>
            <p:cNvCxnSpPr/>
            <p:nvPr/>
          </p:nvCxnSpPr>
          <p:spPr>
            <a:xfrm>
              <a:off x="5872259"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6" name="Straight Connector 485"/>
            <p:cNvCxnSpPr/>
            <p:nvPr/>
          </p:nvCxnSpPr>
          <p:spPr>
            <a:xfrm>
              <a:off x="5664736"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7" name="Straight Connector 486"/>
            <p:cNvCxnSpPr/>
            <p:nvPr/>
          </p:nvCxnSpPr>
          <p:spPr>
            <a:xfrm>
              <a:off x="5457213" y="3946725"/>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88" name="Straight Connector 487"/>
            <p:cNvCxnSpPr/>
            <p:nvPr/>
          </p:nvCxnSpPr>
          <p:spPr>
            <a:xfrm>
              <a:off x="4419600" y="4973027"/>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489" name="Straight Connector 488"/>
            <p:cNvCxnSpPr/>
            <p:nvPr/>
          </p:nvCxnSpPr>
          <p:spPr>
            <a:xfrm>
              <a:off x="4419600" y="5180550"/>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0" name="Straight Connector 489"/>
            <p:cNvCxnSpPr/>
            <p:nvPr/>
          </p:nvCxnSpPr>
          <p:spPr>
            <a:xfrm>
              <a:off x="4419600" y="5388072"/>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491" name="Straight Connector 490"/>
            <p:cNvCxnSpPr/>
            <p:nvPr/>
          </p:nvCxnSpPr>
          <p:spPr>
            <a:xfrm>
              <a:off x="4419600" y="5595595"/>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3" name="Straight Connector 492"/>
            <p:cNvCxnSpPr/>
            <p:nvPr/>
          </p:nvCxnSpPr>
          <p:spPr>
            <a:xfrm flipH="1">
              <a:off x="4847745" y="4562474"/>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4" name="Straight Connector 493"/>
            <p:cNvCxnSpPr/>
            <p:nvPr/>
          </p:nvCxnSpPr>
          <p:spPr>
            <a:xfrm>
              <a:off x="4419600" y="3946725"/>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5" name="Straight Connector 494"/>
            <p:cNvCxnSpPr/>
            <p:nvPr/>
          </p:nvCxnSpPr>
          <p:spPr>
            <a:xfrm>
              <a:off x="6079781" y="3946725"/>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6" name="Straight Connector 495"/>
            <p:cNvCxnSpPr/>
            <p:nvPr/>
          </p:nvCxnSpPr>
          <p:spPr>
            <a:xfrm>
              <a:off x="4419600" y="3946725"/>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499" name="Straight Connector 498"/>
            <p:cNvCxnSpPr/>
            <p:nvPr/>
          </p:nvCxnSpPr>
          <p:spPr>
            <a:xfrm>
              <a:off x="4835376" y="4167786"/>
              <a:ext cx="0" cy="415796"/>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0" name="Straight Connector 509"/>
            <p:cNvCxnSpPr/>
            <p:nvPr/>
          </p:nvCxnSpPr>
          <p:spPr>
            <a:xfrm flipH="1">
              <a:off x="4826775" y="5391148"/>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2" name="Straight Connector 511"/>
            <p:cNvCxnSpPr/>
            <p:nvPr/>
          </p:nvCxnSpPr>
          <p:spPr>
            <a:xfrm flipH="1">
              <a:off x="4828932" y="4972052"/>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3" name="Straight Connector 512"/>
            <p:cNvCxnSpPr/>
            <p:nvPr/>
          </p:nvCxnSpPr>
          <p:spPr>
            <a:xfrm flipH="1">
              <a:off x="4847744" y="4157347"/>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1" name="Oval 500"/>
            <p:cNvSpPr/>
            <p:nvPr/>
          </p:nvSpPr>
          <p:spPr>
            <a:xfrm>
              <a:off x="4768301" y="408398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14" name="Straight Connector 513"/>
            <p:cNvCxnSpPr/>
            <p:nvPr/>
          </p:nvCxnSpPr>
          <p:spPr>
            <a:xfrm>
              <a:off x="5658055" y="4140577"/>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5" name="Straight Connector 514"/>
            <p:cNvCxnSpPr/>
            <p:nvPr/>
          </p:nvCxnSpPr>
          <p:spPr>
            <a:xfrm>
              <a:off x="4837533" y="4961063"/>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6" name="Straight Connector 515"/>
            <p:cNvCxnSpPr/>
            <p:nvPr/>
          </p:nvCxnSpPr>
          <p:spPr>
            <a:xfrm>
              <a:off x="5660212" y="4952906"/>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06" name="Oval 505"/>
            <p:cNvSpPr/>
            <p:nvPr/>
          </p:nvSpPr>
          <p:spPr>
            <a:xfrm>
              <a:off x="5596366" y="532254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2" name="Group 681"/>
          <p:cNvGrpSpPr/>
          <p:nvPr/>
        </p:nvGrpSpPr>
        <p:grpSpPr>
          <a:xfrm>
            <a:off x="9465018" y="3943350"/>
            <a:ext cx="1660182" cy="1648870"/>
            <a:chOff x="9465018" y="3943350"/>
            <a:chExt cx="1660182" cy="1648870"/>
          </a:xfrm>
        </p:grpSpPr>
        <p:cxnSp>
          <p:nvCxnSpPr>
            <p:cNvPr id="633" name="Straight Connector 632"/>
            <p:cNvCxnSpPr/>
            <p:nvPr/>
          </p:nvCxnSpPr>
          <p:spPr>
            <a:xfrm>
              <a:off x="9465018" y="4150872"/>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4" name="Straight Connector 633"/>
            <p:cNvCxnSpPr/>
            <p:nvPr/>
          </p:nvCxnSpPr>
          <p:spPr>
            <a:xfrm>
              <a:off x="9465018" y="4358395"/>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5" name="Straight Connector 634"/>
            <p:cNvCxnSpPr/>
            <p:nvPr/>
          </p:nvCxnSpPr>
          <p:spPr>
            <a:xfrm>
              <a:off x="9465018" y="4565918"/>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6" name="Straight Connector 635"/>
            <p:cNvCxnSpPr/>
            <p:nvPr/>
          </p:nvCxnSpPr>
          <p:spPr>
            <a:xfrm>
              <a:off x="9465018" y="4773440"/>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7" name="Straight Connector 636"/>
            <p:cNvCxnSpPr/>
            <p:nvPr/>
          </p:nvCxnSpPr>
          <p:spPr>
            <a:xfrm>
              <a:off x="10295108" y="3943350"/>
              <a:ext cx="0" cy="164887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38" name="Straight Connector 637"/>
            <p:cNvCxnSpPr/>
            <p:nvPr/>
          </p:nvCxnSpPr>
          <p:spPr>
            <a:xfrm>
              <a:off x="10087586"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39" name="Straight Connector 638"/>
            <p:cNvCxnSpPr/>
            <p:nvPr/>
          </p:nvCxnSpPr>
          <p:spPr>
            <a:xfrm>
              <a:off x="9880063"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0" name="Straight Connector 639"/>
            <p:cNvCxnSpPr/>
            <p:nvPr/>
          </p:nvCxnSpPr>
          <p:spPr>
            <a:xfrm>
              <a:off x="9672540"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1" name="Straight Connector 640"/>
            <p:cNvCxnSpPr/>
            <p:nvPr/>
          </p:nvCxnSpPr>
          <p:spPr>
            <a:xfrm>
              <a:off x="10917677"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2" name="Straight Connector 641"/>
            <p:cNvCxnSpPr/>
            <p:nvPr/>
          </p:nvCxnSpPr>
          <p:spPr>
            <a:xfrm>
              <a:off x="10710154"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3" name="Straight Connector 642"/>
            <p:cNvCxnSpPr/>
            <p:nvPr/>
          </p:nvCxnSpPr>
          <p:spPr>
            <a:xfrm>
              <a:off x="10502631" y="3943350"/>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4" name="Straight Connector 643"/>
            <p:cNvCxnSpPr/>
            <p:nvPr/>
          </p:nvCxnSpPr>
          <p:spPr>
            <a:xfrm>
              <a:off x="9465018" y="4969652"/>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645" name="Straight Connector 644"/>
            <p:cNvCxnSpPr/>
            <p:nvPr/>
          </p:nvCxnSpPr>
          <p:spPr>
            <a:xfrm>
              <a:off x="9465018" y="5177175"/>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6" name="Straight Connector 645"/>
            <p:cNvCxnSpPr/>
            <p:nvPr/>
          </p:nvCxnSpPr>
          <p:spPr>
            <a:xfrm>
              <a:off x="9465018" y="5384697"/>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47" name="Straight Connector 646"/>
            <p:cNvCxnSpPr/>
            <p:nvPr/>
          </p:nvCxnSpPr>
          <p:spPr>
            <a:xfrm>
              <a:off x="9465018" y="5592220"/>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8" name="Straight Connector 647"/>
            <p:cNvCxnSpPr/>
            <p:nvPr/>
          </p:nvCxnSpPr>
          <p:spPr>
            <a:xfrm flipH="1">
              <a:off x="9893163" y="4559099"/>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49" name="Straight Connector 648"/>
            <p:cNvCxnSpPr/>
            <p:nvPr/>
          </p:nvCxnSpPr>
          <p:spPr>
            <a:xfrm>
              <a:off x="9465018" y="3943350"/>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0" name="Straight Connector 649"/>
            <p:cNvCxnSpPr/>
            <p:nvPr/>
          </p:nvCxnSpPr>
          <p:spPr>
            <a:xfrm>
              <a:off x="11125199" y="3943350"/>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1" name="Straight Connector 650"/>
            <p:cNvCxnSpPr/>
            <p:nvPr/>
          </p:nvCxnSpPr>
          <p:spPr>
            <a:xfrm>
              <a:off x="9465018" y="3943350"/>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2" name="Straight Connector 651"/>
            <p:cNvCxnSpPr/>
            <p:nvPr/>
          </p:nvCxnSpPr>
          <p:spPr>
            <a:xfrm>
              <a:off x="9880794" y="4164411"/>
              <a:ext cx="0" cy="415796"/>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3" name="Straight Connector 652"/>
            <p:cNvCxnSpPr/>
            <p:nvPr/>
          </p:nvCxnSpPr>
          <p:spPr>
            <a:xfrm flipH="1">
              <a:off x="9872193" y="5387773"/>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4" name="Straight Connector 653"/>
            <p:cNvCxnSpPr/>
            <p:nvPr/>
          </p:nvCxnSpPr>
          <p:spPr>
            <a:xfrm flipH="1">
              <a:off x="9874350" y="4968677"/>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5" name="Straight Connector 654"/>
            <p:cNvCxnSpPr/>
            <p:nvPr/>
          </p:nvCxnSpPr>
          <p:spPr>
            <a:xfrm flipH="1">
              <a:off x="9893162" y="4153972"/>
              <a:ext cx="82651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56" name="Oval 655"/>
            <p:cNvSpPr/>
            <p:nvPr/>
          </p:nvSpPr>
          <p:spPr>
            <a:xfrm>
              <a:off x="9813719" y="408060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657" name="Straight Connector 656"/>
            <p:cNvCxnSpPr/>
            <p:nvPr/>
          </p:nvCxnSpPr>
          <p:spPr>
            <a:xfrm>
              <a:off x="10703473" y="4137202"/>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8" name="Straight Connector 657"/>
            <p:cNvCxnSpPr/>
            <p:nvPr/>
          </p:nvCxnSpPr>
          <p:spPr>
            <a:xfrm>
              <a:off x="9882951" y="4957688"/>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659" name="Straight Connector 658"/>
            <p:cNvCxnSpPr/>
            <p:nvPr/>
          </p:nvCxnSpPr>
          <p:spPr>
            <a:xfrm>
              <a:off x="10705630" y="4949531"/>
              <a:ext cx="0" cy="43891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661" name="TextBox 660"/>
          <p:cNvSpPr txBox="1"/>
          <p:nvPr/>
        </p:nvSpPr>
        <p:spPr>
          <a:xfrm>
            <a:off x="623314" y="3271326"/>
            <a:ext cx="1223284" cy="633096"/>
          </a:xfrm>
          <a:prstGeom prst="rect">
            <a:avLst/>
          </a:prstGeom>
          <a:noFill/>
        </p:spPr>
        <p:txBody>
          <a:bodyPr wrap="none" rtlCol="0">
            <a:spAutoFit/>
          </a:bodyPr>
          <a:lstStyle/>
          <a:p>
            <a:r>
              <a:rPr lang="en-US" sz="2800" i="1" dirty="0"/>
              <a:t>“Sinks”</a:t>
            </a:r>
          </a:p>
        </p:txBody>
      </p:sp>
      <p:sp>
        <p:nvSpPr>
          <p:cNvPr id="662" name="TextBox 661"/>
          <p:cNvSpPr txBox="1"/>
          <p:nvPr/>
        </p:nvSpPr>
        <p:spPr>
          <a:xfrm>
            <a:off x="2139155" y="5725180"/>
            <a:ext cx="2328138" cy="523220"/>
          </a:xfrm>
          <a:prstGeom prst="rect">
            <a:avLst/>
          </a:prstGeom>
          <a:noFill/>
        </p:spPr>
        <p:txBody>
          <a:bodyPr wrap="none" rtlCol="0">
            <a:spAutoFit/>
          </a:bodyPr>
          <a:lstStyle/>
          <a:p>
            <a:r>
              <a:rPr lang="en-US" sz="2800" dirty="0" smtClean="0"/>
              <a:t>Valid networks</a:t>
            </a:r>
            <a:endParaRPr lang="en-US" sz="2800" dirty="0"/>
          </a:p>
        </p:txBody>
      </p:sp>
      <p:sp>
        <p:nvSpPr>
          <p:cNvPr id="664" name="TextBox 663"/>
          <p:cNvSpPr txBox="1"/>
          <p:nvPr/>
        </p:nvSpPr>
        <p:spPr>
          <a:xfrm>
            <a:off x="6384582" y="5725180"/>
            <a:ext cx="2607926" cy="523220"/>
          </a:xfrm>
          <a:prstGeom prst="rect">
            <a:avLst/>
          </a:prstGeom>
          <a:noFill/>
        </p:spPr>
        <p:txBody>
          <a:bodyPr wrap="square" rtlCol="0">
            <a:spAutoFit/>
          </a:bodyPr>
          <a:lstStyle/>
          <a:p>
            <a:pPr algn="ctr"/>
            <a:r>
              <a:rPr lang="en-US" sz="2800" dirty="0" smtClean="0"/>
              <a:t>Invalid coverage</a:t>
            </a:r>
            <a:endParaRPr lang="en-US" sz="2800" dirty="0"/>
          </a:p>
        </p:txBody>
      </p:sp>
      <p:sp>
        <p:nvSpPr>
          <p:cNvPr id="665" name="TextBox 664"/>
          <p:cNvSpPr txBox="1"/>
          <p:nvPr/>
        </p:nvSpPr>
        <p:spPr>
          <a:xfrm>
            <a:off x="8864586" y="5725180"/>
            <a:ext cx="3196896" cy="523220"/>
          </a:xfrm>
          <a:prstGeom prst="rect">
            <a:avLst/>
          </a:prstGeom>
          <a:noFill/>
        </p:spPr>
        <p:txBody>
          <a:bodyPr wrap="square" rtlCol="0">
            <a:spAutoFit/>
          </a:bodyPr>
          <a:lstStyle/>
          <a:p>
            <a:pPr algn="ctr"/>
            <a:r>
              <a:rPr lang="en-US" sz="2800" dirty="0" smtClean="0"/>
              <a:t>Invalid connectivity</a:t>
            </a:r>
            <a:endParaRPr lang="en-US" sz="2800" dirty="0"/>
          </a:p>
        </p:txBody>
      </p:sp>
      <p:grpSp>
        <p:nvGrpSpPr>
          <p:cNvPr id="678" name="Group 677"/>
          <p:cNvGrpSpPr/>
          <p:nvPr/>
        </p:nvGrpSpPr>
        <p:grpSpPr>
          <a:xfrm>
            <a:off x="478972" y="3873183"/>
            <a:ext cx="1788201" cy="1777402"/>
            <a:chOff x="533400" y="3873183"/>
            <a:chExt cx="1788201" cy="1777402"/>
          </a:xfrm>
        </p:grpSpPr>
        <p:cxnSp>
          <p:nvCxnSpPr>
            <p:cNvPr id="11" name="Straight Connector 10"/>
            <p:cNvCxnSpPr/>
            <p:nvPr/>
          </p:nvCxnSpPr>
          <p:spPr>
            <a:xfrm>
              <a:off x="603426" y="3942956"/>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603426" y="4150478"/>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603426" y="4358001"/>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603426" y="4565524"/>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a:off x="603426" y="4773046"/>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1433516" y="3942956"/>
              <a:ext cx="0" cy="164887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1225994"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1018471"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810948"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603426" y="3942956"/>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a:off x="2263607" y="3942956"/>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a:off x="2056085"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a:off x="1848562"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1641039" y="3942956"/>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603426" y="4969258"/>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603426" y="5176781"/>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603426" y="5384303"/>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a:off x="603426" y="5591826"/>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7" name="Oval 56"/>
            <p:cNvSpPr/>
            <p:nvPr/>
          </p:nvSpPr>
          <p:spPr>
            <a:xfrm>
              <a:off x="740925"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1357547"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1573308"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989974"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33400"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2193583"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740926" y="551990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1155970" y="551824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1357548" y="551824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1573310" y="551824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1" name="Oval 70"/>
            <p:cNvSpPr/>
            <p:nvPr/>
          </p:nvSpPr>
          <p:spPr>
            <a:xfrm>
              <a:off x="1774889" y="552145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2" name="Oval 71"/>
            <p:cNvSpPr/>
            <p:nvPr/>
          </p:nvSpPr>
          <p:spPr>
            <a:xfrm>
              <a:off x="1989976" y="552145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Oval 72"/>
            <p:cNvSpPr/>
            <p:nvPr/>
          </p:nvSpPr>
          <p:spPr>
            <a:xfrm>
              <a:off x="533400" y="551824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Oval 73"/>
            <p:cNvSpPr/>
            <p:nvPr/>
          </p:nvSpPr>
          <p:spPr>
            <a:xfrm>
              <a:off x="2193585" y="551545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Oval 74"/>
            <p:cNvSpPr/>
            <p:nvPr/>
          </p:nvSpPr>
          <p:spPr>
            <a:xfrm>
              <a:off x="533400" y="4083474"/>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Oval 76"/>
            <p:cNvSpPr/>
            <p:nvPr/>
          </p:nvSpPr>
          <p:spPr>
            <a:xfrm>
              <a:off x="533400" y="449733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Oval 77"/>
            <p:cNvSpPr/>
            <p:nvPr/>
          </p:nvSpPr>
          <p:spPr>
            <a:xfrm>
              <a:off x="533400" y="469471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0" name="Oval 79"/>
            <p:cNvSpPr/>
            <p:nvPr/>
          </p:nvSpPr>
          <p:spPr>
            <a:xfrm>
              <a:off x="533400" y="509977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1" name="Oval 80"/>
            <p:cNvSpPr/>
            <p:nvPr/>
          </p:nvSpPr>
          <p:spPr>
            <a:xfrm>
              <a:off x="533400" y="531352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1" name="Oval 90"/>
            <p:cNvSpPr/>
            <p:nvPr/>
          </p:nvSpPr>
          <p:spPr>
            <a:xfrm>
              <a:off x="2193583" y="4083474"/>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2" name="Oval 91"/>
            <p:cNvSpPr/>
            <p:nvPr/>
          </p:nvSpPr>
          <p:spPr>
            <a:xfrm>
              <a:off x="2193583" y="428085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3" name="Oval 92"/>
            <p:cNvSpPr/>
            <p:nvPr/>
          </p:nvSpPr>
          <p:spPr>
            <a:xfrm>
              <a:off x="2193583" y="449733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4" name="Oval 93"/>
            <p:cNvSpPr/>
            <p:nvPr/>
          </p:nvSpPr>
          <p:spPr>
            <a:xfrm>
              <a:off x="2193583" y="469471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5" name="Oval 94"/>
            <p:cNvSpPr/>
            <p:nvPr/>
          </p:nvSpPr>
          <p:spPr>
            <a:xfrm>
              <a:off x="2193583" y="489300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7" name="Oval 96"/>
            <p:cNvSpPr/>
            <p:nvPr/>
          </p:nvSpPr>
          <p:spPr>
            <a:xfrm>
              <a:off x="2193583" y="5313527"/>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8" name="Straight Connector 97"/>
            <p:cNvCxnSpPr/>
            <p:nvPr/>
          </p:nvCxnSpPr>
          <p:spPr>
            <a:xfrm>
              <a:off x="1845591" y="3979888"/>
              <a:ext cx="0" cy="791886"/>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p:cNvCxnSpPr/>
            <p:nvPr/>
          </p:nvCxnSpPr>
          <p:spPr>
            <a:xfrm flipH="1">
              <a:off x="1438386" y="4772025"/>
              <a:ext cx="41207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a:off x="1443509" y="4764291"/>
              <a:ext cx="0" cy="40275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7" name="Straight Connector 106"/>
            <p:cNvCxnSpPr/>
            <p:nvPr/>
          </p:nvCxnSpPr>
          <p:spPr>
            <a:xfrm flipH="1">
              <a:off x="1424035" y="5171753"/>
              <a:ext cx="8412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96" name="Oval 95"/>
            <p:cNvSpPr/>
            <p:nvPr/>
          </p:nvSpPr>
          <p:spPr>
            <a:xfrm>
              <a:off x="2193583" y="509977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0" name="Straight Connector 109"/>
            <p:cNvCxnSpPr/>
            <p:nvPr/>
          </p:nvCxnSpPr>
          <p:spPr>
            <a:xfrm>
              <a:off x="1018471" y="4952995"/>
              <a:ext cx="0" cy="63883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p:cNvCxnSpPr/>
            <p:nvPr/>
          </p:nvCxnSpPr>
          <p:spPr>
            <a:xfrm flipH="1">
              <a:off x="601446" y="4968554"/>
              <a:ext cx="43432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67" name="Oval 66"/>
            <p:cNvSpPr/>
            <p:nvPr/>
          </p:nvSpPr>
          <p:spPr>
            <a:xfrm>
              <a:off x="948448" y="5522569"/>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9" name="Oval 78"/>
            <p:cNvSpPr/>
            <p:nvPr/>
          </p:nvSpPr>
          <p:spPr>
            <a:xfrm>
              <a:off x="533401" y="4892999"/>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2" name="Straight Connector 111"/>
            <p:cNvCxnSpPr/>
            <p:nvPr/>
          </p:nvCxnSpPr>
          <p:spPr>
            <a:xfrm flipH="1">
              <a:off x="609097" y="4356774"/>
              <a:ext cx="616897"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1219200" y="3939672"/>
              <a:ext cx="0" cy="411207"/>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8" name="Oval 57"/>
            <p:cNvSpPr/>
            <p:nvPr/>
          </p:nvSpPr>
          <p:spPr>
            <a:xfrm>
              <a:off x="948448"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533404" y="428086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1774887"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1155968" y="3873183"/>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81" name="Group 680"/>
          <p:cNvGrpSpPr/>
          <p:nvPr/>
        </p:nvGrpSpPr>
        <p:grpSpPr>
          <a:xfrm>
            <a:off x="6796656" y="3864428"/>
            <a:ext cx="1788201" cy="1777402"/>
            <a:chOff x="6796656" y="3864428"/>
            <a:chExt cx="1788201" cy="1777402"/>
          </a:xfrm>
        </p:grpSpPr>
        <p:cxnSp>
          <p:nvCxnSpPr>
            <p:cNvPr id="517" name="Straight Connector 516"/>
            <p:cNvCxnSpPr/>
            <p:nvPr/>
          </p:nvCxnSpPr>
          <p:spPr>
            <a:xfrm>
              <a:off x="6866682" y="3934201"/>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18" name="Straight Connector 517"/>
            <p:cNvCxnSpPr/>
            <p:nvPr/>
          </p:nvCxnSpPr>
          <p:spPr>
            <a:xfrm>
              <a:off x="6866682" y="4141723"/>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19" name="Straight Connector 518"/>
            <p:cNvCxnSpPr/>
            <p:nvPr/>
          </p:nvCxnSpPr>
          <p:spPr>
            <a:xfrm>
              <a:off x="6866682" y="4349246"/>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0" name="Straight Connector 519"/>
            <p:cNvCxnSpPr/>
            <p:nvPr/>
          </p:nvCxnSpPr>
          <p:spPr>
            <a:xfrm>
              <a:off x="6866682" y="4556769"/>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1" name="Straight Connector 520"/>
            <p:cNvCxnSpPr/>
            <p:nvPr/>
          </p:nvCxnSpPr>
          <p:spPr>
            <a:xfrm>
              <a:off x="6866682" y="4764291"/>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2" name="Straight Connector 521"/>
            <p:cNvCxnSpPr/>
            <p:nvPr/>
          </p:nvCxnSpPr>
          <p:spPr>
            <a:xfrm>
              <a:off x="7696772" y="3934201"/>
              <a:ext cx="0" cy="164887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23" name="Straight Connector 522"/>
            <p:cNvCxnSpPr/>
            <p:nvPr/>
          </p:nvCxnSpPr>
          <p:spPr>
            <a:xfrm>
              <a:off x="7489250"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4" name="Straight Connector 523"/>
            <p:cNvCxnSpPr/>
            <p:nvPr/>
          </p:nvCxnSpPr>
          <p:spPr>
            <a:xfrm>
              <a:off x="7281727"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5" name="Straight Connector 524"/>
            <p:cNvCxnSpPr/>
            <p:nvPr/>
          </p:nvCxnSpPr>
          <p:spPr>
            <a:xfrm>
              <a:off x="7074204"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6" name="Straight Connector 525"/>
            <p:cNvCxnSpPr/>
            <p:nvPr/>
          </p:nvCxnSpPr>
          <p:spPr>
            <a:xfrm>
              <a:off x="6866682" y="3934201"/>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7" name="Straight Connector 526"/>
            <p:cNvCxnSpPr/>
            <p:nvPr/>
          </p:nvCxnSpPr>
          <p:spPr>
            <a:xfrm>
              <a:off x="8526863" y="3934201"/>
              <a:ext cx="0" cy="164887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28" name="Straight Connector 527"/>
            <p:cNvCxnSpPr/>
            <p:nvPr/>
          </p:nvCxnSpPr>
          <p:spPr>
            <a:xfrm>
              <a:off x="8319341"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29" name="Straight Connector 528"/>
            <p:cNvCxnSpPr/>
            <p:nvPr/>
          </p:nvCxnSpPr>
          <p:spPr>
            <a:xfrm>
              <a:off x="8111818"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0" name="Straight Connector 529"/>
            <p:cNvCxnSpPr/>
            <p:nvPr/>
          </p:nvCxnSpPr>
          <p:spPr>
            <a:xfrm>
              <a:off x="7904295" y="3934201"/>
              <a:ext cx="0" cy="164887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1" name="Straight Connector 530"/>
            <p:cNvCxnSpPr/>
            <p:nvPr/>
          </p:nvCxnSpPr>
          <p:spPr>
            <a:xfrm>
              <a:off x="6866682" y="4960503"/>
              <a:ext cx="1660182" cy="0"/>
            </a:xfrm>
            <a:prstGeom prst="line">
              <a:avLst/>
            </a:prstGeom>
            <a:ln w="28575">
              <a:solidFill>
                <a:schemeClr val="bg2">
                  <a:lumMod val="90000"/>
                </a:schemeClr>
              </a:solidFill>
            </a:ln>
          </p:spPr>
          <p:style>
            <a:lnRef idx="1">
              <a:schemeClr val="accent1"/>
            </a:lnRef>
            <a:fillRef idx="0">
              <a:schemeClr val="accent1"/>
            </a:fillRef>
            <a:effectRef idx="0">
              <a:schemeClr val="accent1"/>
            </a:effectRef>
            <a:fontRef idx="minor">
              <a:schemeClr val="tx1"/>
            </a:fontRef>
          </p:style>
        </p:cxnSp>
        <p:cxnSp>
          <p:nvCxnSpPr>
            <p:cNvPr id="532" name="Straight Connector 531"/>
            <p:cNvCxnSpPr/>
            <p:nvPr/>
          </p:nvCxnSpPr>
          <p:spPr>
            <a:xfrm>
              <a:off x="6866682" y="5168026"/>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3" name="Straight Connector 532"/>
            <p:cNvCxnSpPr/>
            <p:nvPr/>
          </p:nvCxnSpPr>
          <p:spPr>
            <a:xfrm>
              <a:off x="6866682" y="5375548"/>
              <a:ext cx="1660182"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34" name="Straight Connector 533"/>
            <p:cNvCxnSpPr/>
            <p:nvPr/>
          </p:nvCxnSpPr>
          <p:spPr>
            <a:xfrm>
              <a:off x="6866682" y="5583071"/>
              <a:ext cx="1660182"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35" name="Oval 534"/>
            <p:cNvSpPr/>
            <p:nvPr/>
          </p:nvSpPr>
          <p:spPr>
            <a:xfrm>
              <a:off x="7004181"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6" name="Oval 535"/>
            <p:cNvSpPr/>
            <p:nvPr/>
          </p:nvSpPr>
          <p:spPr>
            <a:xfrm>
              <a:off x="7419224"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7" name="Oval 536"/>
            <p:cNvSpPr/>
            <p:nvPr/>
          </p:nvSpPr>
          <p:spPr>
            <a:xfrm>
              <a:off x="7620803"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8" name="Oval 537"/>
            <p:cNvSpPr/>
            <p:nvPr/>
          </p:nvSpPr>
          <p:spPr>
            <a:xfrm>
              <a:off x="7836564"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9" name="Oval 538"/>
            <p:cNvSpPr/>
            <p:nvPr/>
          </p:nvSpPr>
          <p:spPr>
            <a:xfrm>
              <a:off x="8253230"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0" name="Oval 539"/>
            <p:cNvSpPr/>
            <p:nvPr/>
          </p:nvSpPr>
          <p:spPr>
            <a:xfrm>
              <a:off x="6796656"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1" name="Oval 540"/>
            <p:cNvSpPr/>
            <p:nvPr/>
          </p:nvSpPr>
          <p:spPr>
            <a:xfrm>
              <a:off x="8456839"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2" name="Oval 541"/>
            <p:cNvSpPr/>
            <p:nvPr/>
          </p:nvSpPr>
          <p:spPr>
            <a:xfrm>
              <a:off x="7004182" y="551115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3" name="Oval 542"/>
            <p:cNvSpPr/>
            <p:nvPr/>
          </p:nvSpPr>
          <p:spPr>
            <a:xfrm>
              <a:off x="7419226" y="5509492"/>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4" name="Oval 543"/>
            <p:cNvSpPr/>
            <p:nvPr/>
          </p:nvSpPr>
          <p:spPr>
            <a:xfrm>
              <a:off x="7620804" y="5509492"/>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5" name="Oval 544"/>
            <p:cNvSpPr/>
            <p:nvPr/>
          </p:nvSpPr>
          <p:spPr>
            <a:xfrm>
              <a:off x="7836566" y="550949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6" name="Oval 545"/>
            <p:cNvSpPr/>
            <p:nvPr/>
          </p:nvSpPr>
          <p:spPr>
            <a:xfrm>
              <a:off x="8038145" y="551269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7" name="Oval 546"/>
            <p:cNvSpPr/>
            <p:nvPr/>
          </p:nvSpPr>
          <p:spPr>
            <a:xfrm>
              <a:off x="8253232" y="551269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8" name="Oval 547"/>
            <p:cNvSpPr/>
            <p:nvPr/>
          </p:nvSpPr>
          <p:spPr>
            <a:xfrm>
              <a:off x="6796656" y="550949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9" name="Oval 548"/>
            <p:cNvSpPr/>
            <p:nvPr/>
          </p:nvSpPr>
          <p:spPr>
            <a:xfrm>
              <a:off x="8456841" y="5506701"/>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0" name="Oval 549"/>
            <p:cNvSpPr/>
            <p:nvPr/>
          </p:nvSpPr>
          <p:spPr>
            <a:xfrm>
              <a:off x="6796656" y="4074719"/>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1" name="Oval 550"/>
            <p:cNvSpPr/>
            <p:nvPr/>
          </p:nvSpPr>
          <p:spPr>
            <a:xfrm>
              <a:off x="6796656" y="448857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2" name="Oval 551"/>
            <p:cNvSpPr/>
            <p:nvPr/>
          </p:nvSpPr>
          <p:spPr>
            <a:xfrm>
              <a:off x="6796656" y="468596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3" name="Oval 552"/>
            <p:cNvSpPr/>
            <p:nvPr/>
          </p:nvSpPr>
          <p:spPr>
            <a:xfrm>
              <a:off x="6796656" y="509101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4" name="Oval 553"/>
            <p:cNvSpPr/>
            <p:nvPr/>
          </p:nvSpPr>
          <p:spPr>
            <a:xfrm>
              <a:off x="6796656" y="5304772"/>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55" name="Oval 554"/>
            <p:cNvSpPr/>
            <p:nvPr/>
          </p:nvSpPr>
          <p:spPr>
            <a:xfrm>
              <a:off x="8456839" y="4074719"/>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6" name="Oval 555"/>
            <p:cNvSpPr/>
            <p:nvPr/>
          </p:nvSpPr>
          <p:spPr>
            <a:xfrm>
              <a:off x="8456839" y="4272102"/>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7" name="Oval 556"/>
            <p:cNvSpPr/>
            <p:nvPr/>
          </p:nvSpPr>
          <p:spPr>
            <a:xfrm>
              <a:off x="8456839" y="448857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8" name="Oval 557"/>
            <p:cNvSpPr/>
            <p:nvPr/>
          </p:nvSpPr>
          <p:spPr>
            <a:xfrm>
              <a:off x="8456839" y="468596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9" name="Oval 558"/>
            <p:cNvSpPr/>
            <p:nvPr/>
          </p:nvSpPr>
          <p:spPr>
            <a:xfrm>
              <a:off x="8456839" y="4884246"/>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0" name="Oval 559"/>
            <p:cNvSpPr/>
            <p:nvPr/>
          </p:nvSpPr>
          <p:spPr>
            <a:xfrm>
              <a:off x="8456839" y="5304772"/>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561" name="Straight Connector 560"/>
            <p:cNvCxnSpPr/>
            <p:nvPr/>
          </p:nvCxnSpPr>
          <p:spPr>
            <a:xfrm>
              <a:off x="8108847" y="3971133"/>
              <a:ext cx="0" cy="794986"/>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2" name="Straight Connector 561"/>
            <p:cNvCxnSpPr/>
            <p:nvPr/>
          </p:nvCxnSpPr>
          <p:spPr>
            <a:xfrm flipH="1">
              <a:off x="7701642" y="4756150"/>
              <a:ext cx="412073"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3" name="Straight Connector 562"/>
            <p:cNvCxnSpPr/>
            <p:nvPr/>
          </p:nvCxnSpPr>
          <p:spPr>
            <a:xfrm>
              <a:off x="7706765" y="4758636"/>
              <a:ext cx="0" cy="399654"/>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4" name="Straight Connector 563"/>
            <p:cNvCxnSpPr/>
            <p:nvPr/>
          </p:nvCxnSpPr>
          <p:spPr>
            <a:xfrm flipH="1">
              <a:off x="7687291" y="5162998"/>
              <a:ext cx="841248"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65" name="Oval 564"/>
            <p:cNvSpPr/>
            <p:nvPr/>
          </p:nvSpPr>
          <p:spPr>
            <a:xfrm>
              <a:off x="8456839" y="5091015"/>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6" name="Straight Connector 565"/>
            <p:cNvCxnSpPr/>
            <p:nvPr/>
          </p:nvCxnSpPr>
          <p:spPr>
            <a:xfrm>
              <a:off x="7281727" y="4944240"/>
              <a:ext cx="0" cy="638832"/>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67" name="Straight Connector 566"/>
            <p:cNvCxnSpPr/>
            <p:nvPr/>
          </p:nvCxnSpPr>
          <p:spPr>
            <a:xfrm flipH="1">
              <a:off x="6864702" y="4959799"/>
              <a:ext cx="434321"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568" name="Oval 567"/>
            <p:cNvSpPr/>
            <p:nvPr/>
          </p:nvSpPr>
          <p:spPr>
            <a:xfrm>
              <a:off x="7211704" y="5513814"/>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9" name="Oval 568"/>
            <p:cNvSpPr/>
            <p:nvPr/>
          </p:nvSpPr>
          <p:spPr>
            <a:xfrm>
              <a:off x="6796657" y="4884244"/>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2" name="Oval 571"/>
            <p:cNvSpPr/>
            <p:nvPr/>
          </p:nvSpPr>
          <p:spPr>
            <a:xfrm>
              <a:off x="7211704"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3" name="Oval 572"/>
            <p:cNvSpPr/>
            <p:nvPr/>
          </p:nvSpPr>
          <p:spPr>
            <a:xfrm>
              <a:off x="6796660" y="4272110"/>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4" name="Oval 573"/>
            <p:cNvSpPr/>
            <p:nvPr/>
          </p:nvSpPr>
          <p:spPr>
            <a:xfrm>
              <a:off x="8038143" y="3864428"/>
              <a:ext cx="128016" cy="128016"/>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1" name="Oval 670"/>
            <p:cNvSpPr/>
            <p:nvPr/>
          </p:nvSpPr>
          <p:spPr>
            <a:xfrm>
              <a:off x="7430923" y="4285237"/>
              <a:ext cx="128016" cy="1280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2" name="Oval 671"/>
            <p:cNvSpPr/>
            <p:nvPr/>
          </p:nvSpPr>
          <p:spPr>
            <a:xfrm>
              <a:off x="7636566" y="4285237"/>
              <a:ext cx="128016" cy="1280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3" name="Oval 672"/>
            <p:cNvSpPr/>
            <p:nvPr/>
          </p:nvSpPr>
          <p:spPr>
            <a:xfrm>
              <a:off x="7215188" y="4285237"/>
              <a:ext cx="128016" cy="1280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4" name="Oval 673"/>
            <p:cNvSpPr/>
            <p:nvPr/>
          </p:nvSpPr>
          <p:spPr>
            <a:xfrm>
              <a:off x="7215188" y="4493703"/>
              <a:ext cx="128016" cy="1280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5" name="Oval 674"/>
            <p:cNvSpPr/>
            <p:nvPr/>
          </p:nvSpPr>
          <p:spPr>
            <a:xfrm>
              <a:off x="7430923" y="4493703"/>
              <a:ext cx="128016" cy="1280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76" name="Oval 675"/>
          <p:cNvSpPr/>
          <p:nvPr/>
        </p:nvSpPr>
        <p:spPr>
          <a:xfrm>
            <a:off x="6749142" y="3464041"/>
            <a:ext cx="204216" cy="204216"/>
          </a:xfrm>
          <a:prstGeom prst="ellipse">
            <a:avLst/>
          </a:prstGeom>
          <a:solidFill>
            <a:schemeClr val="accent1">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7" name="TextBox 676"/>
          <p:cNvSpPr txBox="1"/>
          <p:nvPr/>
        </p:nvSpPr>
        <p:spPr>
          <a:xfrm>
            <a:off x="6945089" y="3282212"/>
            <a:ext cx="1846980" cy="523220"/>
          </a:xfrm>
          <a:prstGeom prst="rect">
            <a:avLst/>
          </a:prstGeom>
          <a:noFill/>
        </p:spPr>
        <p:txBody>
          <a:bodyPr wrap="none" rtlCol="0">
            <a:spAutoFit/>
          </a:bodyPr>
          <a:lstStyle/>
          <a:p>
            <a:r>
              <a:rPr lang="en-US" sz="2800" dirty="0" smtClean="0"/>
              <a:t>Uncovered </a:t>
            </a:r>
            <a:endParaRPr lang="en-US" sz="2800" dirty="0"/>
          </a:p>
        </p:txBody>
      </p:sp>
    </p:spTree>
    <p:extLst>
      <p:ext uri="{BB962C8B-B14F-4D97-AF65-F5344CB8AC3E}">
        <p14:creationId xmlns:p14="http://schemas.microsoft.com/office/powerpoint/2010/main" val="2952048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7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80"/>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61"/>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62"/>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7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64"/>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81"/>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67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67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68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6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661" grpId="0"/>
      <p:bldP spid="662" grpId="0"/>
      <p:bldP spid="664" grpId="0"/>
      <p:bldP spid="665" grpId="0"/>
      <p:bldP spid="676" grpId="0" animBg="1"/>
      <p:bldP spid="67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a:t>
            </a:r>
            <a:r>
              <a:rPr lang="en-US" b="1" i="1" dirty="0"/>
              <a:t>coverage</a:t>
            </a:r>
            <a:r>
              <a:rPr lang="en-US" dirty="0"/>
              <a:t> constraint</a:t>
            </a:r>
          </a:p>
        </p:txBody>
      </p:sp>
      <p:sp>
        <p:nvSpPr>
          <p:cNvPr id="3" name="Content Placeholder 2"/>
          <p:cNvSpPr>
            <a:spLocks noGrp="1"/>
          </p:cNvSpPr>
          <p:nvPr>
            <p:ph idx="1"/>
          </p:nvPr>
        </p:nvSpPr>
        <p:spPr/>
        <p:txBody>
          <a:bodyPr>
            <a:normAutofit/>
          </a:bodyPr>
          <a:lstStyle/>
          <a:p>
            <a:r>
              <a:rPr lang="en-US" sz="3200" dirty="0"/>
              <a:t>Every vertex is within the coverage range of the network edges.</a:t>
            </a:r>
          </a:p>
        </p:txBody>
      </p:sp>
      <p:pic>
        <p:nvPicPr>
          <p:cNvPr id="7" name="Picture 6"/>
          <p:cNvPicPr>
            <a:picLocks noChangeAspect="1"/>
          </p:cNvPicPr>
          <p:nvPr/>
        </p:nvPicPr>
        <p:blipFill>
          <a:blip r:embed="rId3"/>
          <a:stretch>
            <a:fillRect/>
          </a:stretch>
        </p:blipFill>
        <p:spPr>
          <a:xfrm>
            <a:off x="4046776" y="2893757"/>
            <a:ext cx="3004916" cy="2998468"/>
          </a:xfrm>
          <a:prstGeom prst="rect">
            <a:avLst/>
          </a:prstGeom>
        </p:spPr>
      </p:pic>
      <p:sp>
        <p:nvSpPr>
          <p:cNvPr id="12" name="TextBox 11"/>
          <p:cNvSpPr txBox="1"/>
          <p:nvPr/>
        </p:nvSpPr>
        <p:spPr>
          <a:xfrm>
            <a:off x="3741976" y="5881467"/>
            <a:ext cx="3614516" cy="584775"/>
          </a:xfrm>
          <a:prstGeom prst="rect">
            <a:avLst/>
          </a:prstGeom>
          <a:noFill/>
        </p:spPr>
        <p:txBody>
          <a:bodyPr wrap="none" rtlCol="0">
            <a:spAutoFit/>
          </a:bodyPr>
          <a:lstStyle/>
          <a:p>
            <a:r>
              <a:rPr lang="en-US" sz="3200" dirty="0"/>
              <a:t>(Coverage range = 2)</a:t>
            </a:r>
          </a:p>
        </p:txBody>
      </p:sp>
      <mc:AlternateContent xmlns:mc="http://schemas.openxmlformats.org/markup-compatibility/2006" xmlns:a14="http://schemas.microsoft.com/office/drawing/2010/main">
        <mc:Choice Requires="a14">
          <p:sp>
            <p:nvSpPr>
              <p:cNvPr id="18" name="TextBox 17"/>
              <p:cNvSpPr txBox="1"/>
              <p:nvPr/>
            </p:nvSpPr>
            <p:spPr>
              <a:xfrm>
                <a:off x="7470792" y="3702760"/>
                <a:ext cx="3044808" cy="11017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i="1" smtClean="0">
                              <a:latin typeface="Cambria Math" panose="02040503050406030204" pitchFamily="18" charset="0"/>
                            </a:rPr>
                          </m:ctrlPr>
                        </m:funcPr>
                        <m:fName>
                          <m:limLow>
                            <m:limLowPr>
                              <m:ctrlPr>
                                <a:rPr lang="en-US" sz="2800" i="1" smtClean="0">
                                  <a:latin typeface="Cambria Math" panose="02040503050406030204" pitchFamily="18" charset="0"/>
                                </a:rPr>
                              </m:ctrlPr>
                            </m:limLowPr>
                            <m:e>
                              <m:r>
                                <a:rPr lang="en-US" sz="2800" i="1" smtClean="0">
                                  <a:latin typeface="Cambria Math" panose="02040503050406030204" pitchFamily="18" charset="0"/>
                                  <a:ea typeface="Cambria Math" panose="02040503050406030204" pitchFamily="18" charset="0"/>
                                </a:rPr>
                                <m:t>∀</m:t>
                              </m:r>
                            </m:e>
                            <m:lim>
                              <m:r>
                                <a:rPr lang="en-US" sz="2800" b="0" i="1" smtClean="0">
                                  <a:latin typeface="Cambria Math" panose="02040503050406030204" pitchFamily="18" charset="0"/>
                                </a:rPr>
                                <m:t>𝑣</m:t>
                              </m:r>
                              <m:r>
                                <a:rPr lang="en-US" sz="2800" b="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𝑉</m:t>
                              </m:r>
                            </m:lim>
                          </m:limLow>
                        </m:fName>
                        <m:e>
                          <m:nary>
                            <m:naryPr>
                              <m:chr m:val="∑"/>
                              <m:supHide m:val="on"/>
                              <m:ctrlPr>
                                <a:rPr lang="en-US" sz="2800" i="1" smtClean="0">
                                  <a:latin typeface="Cambria Math" panose="02040503050406030204" pitchFamily="18" charset="0"/>
                                </a:rPr>
                              </m:ctrlPr>
                            </m:naryPr>
                            <m:sub>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𝑖</m:t>
                                  </m:r>
                                </m:sub>
                              </m:sSub>
                              <m:r>
                                <m:rPr>
                                  <m:brk m:alnAt="7"/>
                                </m:rPr>
                                <a:rPr lang="en-US" sz="2800" b="0" i="1" smtClean="0">
                                  <a:latin typeface="Cambria Math" panose="02040503050406030204" pitchFamily="18" charset="0"/>
                                </a:rPr>
                                <m:t> </m:t>
                              </m:r>
                              <m:r>
                                <m:rPr>
                                  <m:sty m:val="p"/>
                                  <m:brk m:alnAt="7"/>
                                </m:rPr>
                                <a:rPr lang="en-US" sz="2800" b="0" i="0" smtClean="0">
                                  <a:latin typeface="Cambria Math" panose="02040503050406030204" pitchFamily="18" charset="0"/>
                                </a:rPr>
                                <m:t>c</m:t>
                              </m:r>
                              <m:r>
                                <m:rPr>
                                  <m:sty m:val="p"/>
                                </m:rPr>
                                <a:rPr lang="en-US" sz="2800" b="0" i="0" smtClean="0">
                                  <a:latin typeface="Cambria Math" panose="02040503050406030204" pitchFamily="18" charset="0"/>
                                </a:rPr>
                                <m:t>overs</m:t>
                              </m:r>
                              <m:r>
                                <m:rPr>
                                  <m:brk m:alnAt="7"/>
                                </m:rPr>
                                <a:rPr lang="en-US" sz="2800" b="0" i="1" smtClean="0">
                                  <a:latin typeface="Cambria Math" panose="02040503050406030204" pitchFamily="18" charset="0"/>
                                </a:rPr>
                                <m:t> </m:t>
                              </m:r>
                              <m:r>
                                <a:rPr lang="en-US" sz="2800" b="0" i="1" smtClean="0">
                                  <a:latin typeface="Cambria Math" panose="02040503050406030204" pitchFamily="18" charset="0"/>
                                </a:rPr>
                                <m:t>𝑣</m:t>
                              </m:r>
                              <m:r>
                                <a:rPr lang="en-US" sz="2800" b="0" i="1" smtClean="0">
                                  <a:latin typeface="Cambria Math" panose="02040503050406030204" pitchFamily="18" charset="0"/>
                                </a:rPr>
                                <m:t> </m:t>
                              </m:r>
                            </m:sub>
                            <m:sup/>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𝑖</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1</m:t>
                              </m:r>
                            </m:e>
                          </m:nary>
                        </m:e>
                      </m:func>
                    </m:oMath>
                  </m:oMathPara>
                </a14:m>
                <a:endParaRPr lang="en-US" sz="2800" dirty="0"/>
              </a:p>
            </p:txBody>
          </p:sp>
        </mc:Choice>
        <mc:Fallback xmlns="">
          <p:sp>
            <p:nvSpPr>
              <p:cNvPr id="18" name="TextBox 17"/>
              <p:cNvSpPr txBox="1">
                <a:spLocks noRot="1" noChangeAspect="1" noMove="1" noResize="1" noEditPoints="1" noAdjustHandles="1" noChangeArrowheads="1" noChangeShapeType="1" noTextEdit="1"/>
              </p:cNvSpPr>
              <p:nvPr/>
            </p:nvSpPr>
            <p:spPr>
              <a:xfrm>
                <a:off x="7470792" y="3702760"/>
                <a:ext cx="3044808" cy="1101712"/>
              </a:xfrm>
              <a:prstGeom prst="rect">
                <a:avLst/>
              </a:prstGeom>
              <a:blipFill rotWithShape="0">
                <a:blip r:embed="rId4"/>
                <a:stretch>
                  <a:fillRect/>
                </a:stretch>
              </a:blipFill>
            </p:spPr>
            <p:txBody>
              <a:bodyPr/>
              <a:lstStyle/>
              <a:p>
                <a:r>
                  <a:rPr lang="en-US">
                    <a:noFill/>
                  </a:rPr>
                  <a:t> </a:t>
                </a:r>
              </a:p>
            </p:txBody>
          </p:sp>
        </mc:Fallback>
      </mc:AlternateContent>
      <p:sp>
        <p:nvSpPr>
          <p:cNvPr id="19" name="Oval 18"/>
          <p:cNvSpPr/>
          <p:nvPr/>
        </p:nvSpPr>
        <p:spPr>
          <a:xfrm>
            <a:off x="5475526" y="3829429"/>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5501609" y="4341557"/>
            <a:ext cx="329184" cy="91440"/>
          </a:xfrm>
          <a:prstGeom prst="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5466001" y="408057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5227876" y="407104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4980226" y="431869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5218351" y="431869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5466001" y="432250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5227876" y="456634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5471716" y="456634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5466001" y="480447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5709841" y="432250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5951776" y="432250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6186091" y="432250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5709841" y="408438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5709841" y="383673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p:cNvSpPr/>
          <p:nvPr/>
        </p:nvSpPr>
        <p:spPr>
          <a:xfrm>
            <a:off x="5947966" y="408438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709841" y="4566347"/>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5709841" y="480447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5951776" y="4556822"/>
            <a:ext cx="137160" cy="137160"/>
          </a:xfrm>
          <a:prstGeom prst="ellipse">
            <a:avLst/>
          </a:prstGeom>
          <a:noFill/>
          <a:ln w="19050">
            <a:solidFill>
              <a:schemeClr val="accent2"/>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195711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Modeling the connectivity constraint</a:t>
            </a:r>
          </a:p>
        </p:txBody>
      </p:sp>
      <p:sp>
        <p:nvSpPr>
          <p:cNvPr id="3" name="Content Placeholder 2"/>
          <p:cNvSpPr>
            <a:spLocks noGrp="1"/>
          </p:cNvSpPr>
          <p:nvPr>
            <p:ph idx="1"/>
          </p:nvPr>
        </p:nvSpPr>
        <p:spPr/>
        <p:txBody>
          <a:bodyPr>
            <a:normAutofit/>
          </a:bodyPr>
          <a:lstStyle/>
          <a:p>
            <a:r>
              <a:rPr lang="en-US" sz="3200" dirty="0"/>
              <a:t>Succeeding half-edges of a network must have descending “</a:t>
            </a:r>
            <a:r>
              <a:rPr lang="en-US" sz="3200" b="1" i="1" dirty="0"/>
              <a:t>distance</a:t>
            </a:r>
            <a:r>
              <a:rPr lang="en-US" sz="3200" dirty="0"/>
              <a:t>” values, except at sinks.</a:t>
            </a:r>
          </a:p>
        </p:txBody>
      </p:sp>
      <p:pic>
        <p:nvPicPr>
          <p:cNvPr id="4" name="Picture 3"/>
          <p:cNvPicPr>
            <a:picLocks noChangeAspect="1"/>
          </p:cNvPicPr>
          <p:nvPr/>
        </p:nvPicPr>
        <p:blipFill>
          <a:blip r:embed="rId3"/>
          <a:stretch>
            <a:fillRect/>
          </a:stretch>
        </p:blipFill>
        <p:spPr>
          <a:xfrm>
            <a:off x="1295400" y="3286422"/>
            <a:ext cx="6005169" cy="3321462"/>
          </a:xfrm>
          <a:prstGeom prst="rect">
            <a:avLst/>
          </a:prstGeom>
        </p:spPr>
      </p:pic>
      <mc:AlternateContent xmlns:mc="http://schemas.openxmlformats.org/markup-compatibility/2006" xmlns:a14="http://schemas.microsoft.com/office/drawing/2010/main">
        <mc:Choice Requires="a14">
          <p:sp>
            <p:nvSpPr>
              <p:cNvPr id="5" name="TextBox 4"/>
              <p:cNvSpPr txBox="1"/>
              <p:nvPr/>
            </p:nvSpPr>
            <p:spPr>
              <a:xfrm>
                <a:off x="7696200" y="4987235"/>
                <a:ext cx="4030462" cy="1108765"/>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limLow>
                            <m:limLowPr>
                              <m:ctrlPr>
                                <a:rPr lang="en-US" sz="2400" i="1" smtClean="0">
                                  <a:latin typeface="Cambria Math" panose="02040503050406030204" pitchFamily="18" charset="0"/>
                                </a:rPr>
                              </m:ctrlPr>
                            </m:limLowPr>
                            <m:e>
                              <m:r>
                                <a:rPr lang="en-US" sz="2400" i="1" smtClean="0">
                                  <a:latin typeface="Cambria Math" panose="02040503050406030204" pitchFamily="18" charset="0"/>
                                  <a:ea typeface="Cambria Math" panose="02040503050406030204" pitchFamily="18" charset="0"/>
                                </a:rPr>
                                <m:t>∀</m:t>
                              </m:r>
                            </m:e>
                            <m:lim>
                              <m:eqArr>
                                <m:eqArrPr>
                                  <m:ctrlPr>
                                    <a:rPr lang="en-US" sz="2400" i="1" smtClean="0">
                                      <a:latin typeface="Cambria Math" panose="02040503050406030204" pitchFamily="18" charset="0"/>
                                    </a:rPr>
                                  </m:ctrlPr>
                                </m:eqArr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r>
                                    <a:rPr lang="en-US" sz="2400" b="0" i="1" smtClean="0">
                                      <a:latin typeface="Cambria Math" panose="02040503050406030204" pitchFamily="18" charset="0"/>
                                    </a:rPr>
                                    <m:t> </m:t>
                                  </m:r>
                                  <m:r>
                                    <a:rPr lang="en-US" sz="2400" i="1" smtClean="0">
                                      <a:latin typeface="Cambria Math" panose="02040503050406030204" pitchFamily="18" charset="0"/>
                                      <a:ea typeface="Cambria Math" panose="02040503050406030204" pitchFamily="18" charset="0"/>
                                    </a:rPr>
                                    <m:t>∈</m:t>
                                  </m:r>
                                </m:e>
                                <m:e>
                                  <m:r>
                                    <m:rPr>
                                      <m:sty m:val="p"/>
                                    </m:rPr>
                                    <a:rPr lang="en-US" sz="2400" b="0" i="0" smtClean="0">
                                      <a:latin typeface="Cambria Math" panose="02040503050406030204" pitchFamily="18" charset="0"/>
                                      <a:ea typeface="Cambria Math" panose="02040503050406030204" pitchFamily="18" charset="0"/>
                                    </a:rPr>
                                    <m:t>network</m:t>
                                  </m:r>
                                  <m:r>
                                    <a:rPr lang="en-US" sz="2400" b="0" i="0" smtClean="0">
                                      <a:latin typeface="Cambria Math" panose="02040503050406030204" pitchFamily="18" charset="0"/>
                                      <a:ea typeface="Cambria Math" panose="02040503050406030204" pitchFamily="18" charset="0"/>
                                    </a:rPr>
                                    <m:t>,</m:t>
                                  </m:r>
                                </m:e>
                                <m:e>
                                  <m:sSub>
                                    <m:sSubPr>
                                      <m:ctrlPr>
                                        <a:rPr lang="en-US" sz="2400" b="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𝑣</m:t>
                                      </m:r>
                                    </m:e>
                                    <m:sub>
                                      <m:r>
                                        <a:rPr lang="en-US" sz="2400" b="0" i="1" smtClean="0">
                                          <a:latin typeface="Cambria Math" panose="02040503050406030204" pitchFamily="18" charset="0"/>
                                          <a:ea typeface="Cambria Math" panose="02040503050406030204" pitchFamily="18" charset="0"/>
                                        </a:rPr>
                                        <m:t>𝑗</m:t>
                                      </m:r>
                                    </m:sub>
                                  </m:sSub>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not</m:t>
                                  </m:r>
                                  <m:r>
                                    <a:rPr lang="en-US" sz="2400" b="0" i="0"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a</m:t>
                                  </m:r>
                                  <m:r>
                                    <a:rPr lang="en-US" sz="2400" b="0" i="0"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sink</m:t>
                                  </m:r>
                                </m:e>
                              </m:eqArr>
                            </m:lim>
                          </m:limLow>
                        </m:fName>
                        <m:e>
                          <m:func>
                            <m:funcPr>
                              <m:ctrlPr>
                                <a:rPr lang="en-US" sz="2400" i="1" smtClean="0">
                                  <a:latin typeface="Cambria Math" panose="02040503050406030204" pitchFamily="18" charset="0"/>
                                </a:rPr>
                              </m:ctrlPr>
                            </m:funcPr>
                            <m:fName>
                              <m:limLow>
                                <m:limLowPr>
                                  <m:ctrlPr>
                                    <a:rPr lang="en-US" sz="2400" i="1" smtClean="0">
                                      <a:latin typeface="Cambria Math" panose="02040503050406030204" pitchFamily="18" charset="0"/>
                                    </a:rPr>
                                  </m:ctrlPr>
                                </m:limLowPr>
                                <m:e>
                                  <m:r>
                                    <a:rPr lang="en-US" sz="2400" i="1" smtClean="0">
                                      <a:latin typeface="Cambria Math" panose="02040503050406030204" pitchFamily="18" charset="0"/>
                                      <a:ea typeface="Cambria Math" panose="02040503050406030204" pitchFamily="18" charset="0"/>
                                    </a:rPr>
                                    <m:t>∃</m:t>
                                  </m:r>
                                </m:e>
                                <m:lim>
                                  <m:eqArr>
                                    <m:eqArrPr>
                                      <m:ctrlPr>
                                        <a:rPr lang="en-US" sz="2400" i="1" smtClean="0">
                                          <a:latin typeface="Cambria Math" panose="02040503050406030204" pitchFamily="18" charset="0"/>
                                        </a:rPr>
                                      </m:ctrlPr>
                                    </m:eqArrPr>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𝑗</m:t>
                                          </m:r>
                                          <m:r>
                                            <a:rPr lang="en-US" sz="2400" b="0" i="1" smtClean="0">
                                              <a:latin typeface="Cambria Math" panose="02040503050406030204" pitchFamily="18" charset="0"/>
                                            </a:rPr>
                                            <m:t>→</m:t>
                                          </m:r>
                                          <m:r>
                                            <a:rPr lang="en-US" sz="2400" b="0" i="1" smtClean="0">
                                              <a:latin typeface="Cambria Math" panose="02040503050406030204" pitchFamily="18" charset="0"/>
                                            </a:rPr>
                                            <m:t>𝑘</m:t>
                                          </m:r>
                                        </m:sub>
                                      </m:sSub>
                                      <m:r>
                                        <a:rPr lang="en-US" sz="2400" b="0" i="1" smtClean="0">
                                          <a:latin typeface="Cambria Math" panose="02040503050406030204" pitchFamily="18" charset="0"/>
                                        </a:rPr>
                                        <m:t> </m:t>
                                      </m:r>
                                      <m:r>
                                        <a:rPr lang="en-US" sz="2400" i="1" smtClean="0">
                                          <a:latin typeface="Cambria Math" panose="02040503050406030204" pitchFamily="18" charset="0"/>
                                          <a:ea typeface="Cambria Math" panose="02040503050406030204" pitchFamily="18" charset="0"/>
                                        </a:rPr>
                                        <m:t>∈</m:t>
                                      </m:r>
                                    </m:e>
                                    <m:e>
                                      <m:r>
                                        <m:rPr>
                                          <m:sty m:val="p"/>
                                        </m:rPr>
                                        <a:rPr lang="en-US" sz="2400" b="0" i="0" smtClean="0">
                                          <a:latin typeface="Cambria Math" panose="02040503050406030204" pitchFamily="18" charset="0"/>
                                          <a:ea typeface="Cambria Math" panose="02040503050406030204" pitchFamily="18" charset="0"/>
                                        </a:rPr>
                                        <m:t>network</m:t>
                                      </m:r>
                                    </m:e>
                                  </m:eqArr>
                                </m:lim>
                              </m:limLow>
                            </m:fName>
                            <m:e>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𝐷</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r>
                                <a:rPr lang="en-US" sz="2400" i="1">
                                  <a:latin typeface="Cambria Math" panose="02040503050406030204" pitchFamily="18" charset="0"/>
                                  <a:ea typeface="Cambria Math" panose="02040503050406030204" pitchFamily="18" charset="0"/>
                                </a:rPr>
                                <m:t>&gt;</m:t>
                              </m:r>
                              <m:sSub>
                                <m:sSubPr>
                                  <m:ctrlPr>
                                    <a:rPr lang="en-US" sz="2400" i="1" smtClean="0">
                                      <a:latin typeface="Cambria Math" panose="02040503050406030204" pitchFamily="18" charset="0"/>
                                      <a:ea typeface="Cambria Math" panose="02040503050406030204" pitchFamily="18" charset="0"/>
                                    </a:rPr>
                                  </m:ctrlPr>
                                </m:sSubPr>
                                <m:e>
                                  <m:r>
                                    <a:rPr lang="en-US" sz="2400" b="0" i="1" smtClean="0">
                                      <a:latin typeface="Cambria Math" panose="02040503050406030204" pitchFamily="18" charset="0"/>
                                      <a:ea typeface="Cambria Math" panose="02040503050406030204" pitchFamily="18" charset="0"/>
                                    </a:rPr>
                                    <m:t>𝐷</m:t>
                                  </m:r>
                                </m:e>
                                <m:sub>
                                  <m:r>
                                    <a:rPr lang="en-US" sz="2400" b="0" i="1" smtClean="0">
                                      <a:latin typeface="Cambria Math" panose="02040503050406030204" pitchFamily="18" charset="0"/>
                                      <a:ea typeface="Cambria Math" panose="02040503050406030204" pitchFamily="18" charset="0"/>
                                    </a:rPr>
                                    <m:t>𝑗</m:t>
                                  </m:r>
                                  <m:r>
                                    <a:rPr lang="en-US" sz="2400" b="0" i="1" smtClean="0">
                                      <a:latin typeface="Cambria Math" panose="02040503050406030204" pitchFamily="18" charset="0"/>
                                      <a:ea typeface="Cambria Math" panose="02040503050406030204" pitchFamily="18" charset="0"/>
                                    </a:rPr>
                                    <m:t>→</m:t>
                                  </m:r>
                                  <m:r>
                                    <a:rPr lang="en-US" sz="2400" b="0" i="1" smtClean="0">
                                      <a:latin typeface="Cambria Math" panose="02040503050406030204" pitchFamily="18" charset="0"/>
                                      <a:ea typeface="Cambria Math" panose="02040503050406030204" pitchFamily="18" charset="0"/>
                                    </a:rPr>
                                    <m:t>𝑘</m:t>
                                  </m:r>
                                </m:sub>
                              </m:sSub>
                            </m:e>
                          </m:func>
                        </m:e>
                      </m:func>
                    </m:oMath>
                  </m:oMathPara>
                </a14:m>
                <a:endParaRPr lang="en-US" sz="2400" dirty="0"/>
              </a:p>
            </p:txBody>
          </p:sp>
        </mc:Choice>
        <mc:Fallback xmlns="">
          <p:sp>
            <p:nvSpPr>
              <p:cNvPr id="5" name="TextBox 4"/>
              <p:cNvSpPr txBox="1">
                <a:spLocks noRot="1" noChangeAspect="1" noMove="1" noResize="1" noEditPoints="1" noAdjustHandles="1" noChangeArrowheads="1" noChangeShapeType="1" noTextEdit="1"/>
              </p:cNvSpPr>
              <p:nvPr/>
            </p:nvSpPr>
            <p:spPr>
              <a:xfrm>
                <a:off x="7696200" y="4987235"/>
                <a:ext cx="4030462" cy="1108765"/>
              </a:xfrm>
              <a:prstGeom prst="rect">
                <a:avLst/>
              </a:prstGeom>
              <a:blipFill rotWithShape="0">
                <a:blip r:embed="rId4"/>
                <a:stretch>
                  <a:fillRect l="-151" r="-151" b="-65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p:cNvSpPr txBox="1"/>
              <p:nvPr/>
            </p:nvSpPr>
            <p:spPr>
              <a:xfrm>
                <a:off x="7727492" y="3560499"/>
                <a:ext cx="3686714" cy="56611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400" i="1" smtClean="0">
                              <a:latin typeface="Cambria Math" panose="02040503050406030204" pitchFamily="18" charset="0"/>
                            </a:rPr>
                          </m:ctrlPr>
                        </m:funcPr>
                        <m:fName>
                          <m:limLow>
                            <m:limLowPr>
                              <m:ctrlPr>
                                <a:rPr lang="en-US" sz="2400" i="1" smtClean="0">
                                  <a:latin typeface="Cambria Math" panose="02040503050406030204" pitchFamily="18" charset="0"/>
                                </a:rPr>
                              </m:ctrlPr>
                            </m:limLowPr>
                            <m:e>
                              <m:r>
                                <a:rPr lang="en-US" sz="2400">
                                  <a:latin typeface="Cambria Math" panose="02040503050406030204" pitchFamily="18" charset="0"/>
                                  <a:ea typeface="Cambria Math" panose="02040503050406030204" pitchFamily="18" charset="0"/>
                                </a:rPr>
                                <m:t>∀</m:t>
                              </m:r>
                            </m:e>
                            <m:lim>
                              <m:sSub>
                                <m:sSubPr>
                                  <m:ctrlPr>
                                    <a:rPr lang="en-US" sz="240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r>
                                <a:rPr lang="en-US" sz="2400" b="0" i="1" smtClean="0">
                                  <a:latin typeface="Cambria Math" panose="02040503050406030204" pitchFamily="18" charset="0"/>
                                </a:rPr>
                                <m:t> </m:t>
                              </m:r>
                              <m:r>
                                <a:rPr lang="en-US" sz="2400" b="0" i="1" smtClean="0">
                                  <a:latin typeface="Cambria Math" panose="02040503050406030204" pitchFamily="18" charset="0"/>
                                  <a:ea typeface="Cambria Math" panose="02040503050406030204" pitchFamily="18" charset="0"/>
                                </a:rPr>
                                <m:t>∈ </m:t>
                              </m:r>
                              <m:r>
                                <m:rPr>
                                  <m:sty m:val="p"/>
                                </m:rPr>
                                <a:rPr lang="en-US" sz="2400" b="0" i="0" smtClean="0">
                                  <a:latin typeface="Cambria Math" panose="02040503050406030204" pitchFamily="18" charset="0"/>
                                  <a:ea typeface="Cambria Math" panose="02040503050406030204" pitchFamily="18" charset="0"/>
                                </a:rPr>
                                <m:t>network</m:t>
                              </m:r>
                            </m:lim>
                          </m:limLow>
                        </m:fName>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𝑒</m:t>
                              </m:r>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𝑗</m:t>
                              </m:r>
                            </m:sub>
                          </m:sSub>
                          <m:r>
                            <a:rPr lang="en-US" sz="2400" b="0" i="1" smtClean="0">
                              <a:latin typeface="Cambria Math" panose="02040503050406030204" pitchFamily="18" charset="0"/>
                            </a:rPr>
                            <m:t>+</m:t>
                          </m:r>
                        </m:e>
                      </m:func>
                      <m:sSub>
                        <m:sSubPr>
                          <m:ctrlPr>
                            <a:rPr lang="en-US" sz="2400" i="1">
                              <a:latin typeface="Cambria Math" panose="02040503050406030204" pitchFamily="18" charset="0"/>
                            </a:rPr>
                          </m:ctrlPr>
                        </m:sSubPr>
                        <m:e>
                          <m:r>
                            <a:rPr lang="en-US" sz="2400" i="1">
                              <a:latin typeface="Cambria Math" panose="02040503050406030204" pitchFamily="18" charset="0"/>
                            </a:rPr>
                            <m:t>𝑒</m:t>
                          </m:r>
                        </m:e>
                        <m:sub>
                          <m:r>
                            <a:rPr lang="en-US" sz="2400" b="0" i="1" smtClean="0">
                              <a:latin typeface="Cambria Math" panose="02040503050406030204" pitchFamily="18" charset="0"/>
                            </a:rPr>
                            <m:t>𝑗</m:t>
                          </m:r>
                          <m:r>
                            <a:rPr lang="en-US" sz="2400" i="1">
                              <a:latin typeface="Cambria Math" panose="02040503050406030204" pitchFamily="18" charset="0"/>
                            </a:rPr>
                            <m:t>→</m:t>
                          </m:r>
                          <m:r>
                            <a:rPr lang="en-US" sz="2400" b="0" i="1" smtClean="0">
                              <a:latin typeface="Cambria Math" panose="02040503050406030204" pitchFamily="18" charset="0"/>
                            </a:rPr>
                            <m:t>𝑖</m:t>
                          </m:r>
                        </m:sub>
                      </m:sSub>
                      <m:r>
                        <a:rPr lang="en-US" sz="2400" b="0" i="1" smtClean="0">
                          <a:latin typeface="Cambria Math" panose="02040503050406030204" pitchFamily="18" charset="0"/>
                        </a:rPr>
                        <m:t>&gt;0</m:t>
                      </m:r>
                    </m:oMath>
                  </m:oMathPara>
                </a14:m>
                <a:endParaRPr lang="en-US" sz="2400" dirty="0"/>
              </a:p>
            </p:txBody>
          </p:sp>
        </mc:Choice>
        <mc:Fallback xmlns="">
          <p:sp>
            <p:nvSpPr>
              <p:cNvPr id="6" name="TextBox 5"/>
              <p:cNvSpPr txBox="1">
                <a:spLocks noRot="1" noChangeAspect="1" noMove="1" noResize="1" noEditPoints="1" noAdjustHandles="1" noChangeArrowheads="1" noChangeShapeType="1" noTextEdit="1"/>
              </p:cNvSpPr>
              <p:nvPr/>
            </p:nvSpPr>
            <p:spPr>
              <a:xfrm>
                <a:off x="7727492" y="3560499"/>
                <a:ext cx="3686714" cy="566117"/>
              </a:xfrm>
              <a:prstGeom prst="rect">
                <a:avLst/>
              </a:prstGeom>
              <a:blipFill rotWithShape="0">
                <a:blip r:embed="rId5"/>
                <a:stretch>
                  <a:fillRect l="-331" r="-1656" b="-13978"/>
                </a:stretch>
              </a:blipFill>
            </p:spPr>
            <p:txBody>
              <a:bodyPr/>
              <a:lstStyle/>
              <a:p>
                <a:r>
                  <a:rPr lang="en-US">
                    <a:noFill/>
                  </a:rPr>
                  <a:t> </a:t>
                </a:r>
              </a:p>
            </p:txBody>
          </p:sp>
        </mc:Fallback>
      </mc:AlternateContent>
      <p:sp>
        <p:nvSpPr>
          <p:cNvPr id="8" name="Rectangle 7"/>
          <p:cNvSpPr/>
          <p:nvPr/>
        </p:nvSpPr>
        <p:spPr>
          <a:xfrm>
            <a:off x="10007730" y="4997868"/>
            <a:ext cx="685800" cy="437005"/>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9141531" y="4507616"/>
            <a:ext cx="2585131" cy="523220"/>
          </a:xfrm>
          <a:prstGeom prst="rect">
            <a:avLst/>
          </a:prstGeom>
          <a:noFill/>
        </p:spPr>
        <p:txBody>
          <a:bodyPr wrap="none" rtlCol="0">
            <a:spAutoFit/>
          </a:bodyPr>
          <a:lstStyle/>
          <a:p>
            <a:r>
              <a:rPr lang="en-US" sz="2800" dirty="0">
                <a:solidFill>
                  <a:schemeClr val="accent1"/>
                </a:solidFill>
              </a:rPr>
              <a:t>“Distance value”</a:t>
            </a:r>
          </a:p>
        </p:txBody>
      </p:sp>
      <p:sp>
        <p:nvSpPr>
          <p:cNvPr id="10" name="Oval 9"/>
          <p:cNvSpPr/>
          <p:nvPr/>
        </p:nvSpPr>
        <p:spPr>
          <a:xfrm>
            <a:off x="1295400" y="2971799"/>
            <a:ext cx="201229" cy="20122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76375" y="2795904"/>
            <a:ext cx="1223284" cy="633096"/>
          </a:xfrm>
          <a:prstGeom prst="rect">
            <a:avLst/>
          </a:prstGeom>
          <a:noFill/>
        </p:spPr>
        <p:txBody>
          <a:bodyPr wrap="none" rtlCol="0">
            <a:spAutoFit/>
          </a:bodyPr>
          <a:lstStyle/>
          <a:p>
            <a:r>
              <a:rPr lang="en-US" sz="2800" i="1" dirty="0"/>
              <a:t>“Sinks”</a:t>
            </a:r>
          </a:p>
        </p:txBody>
      </p:sp>
    </p:spTree>
    <p:extLst>
      <p:ext uri="{BB962C8B-B14F-4D97-AF65-F5344CB8AC3E}">
        <p14:creationId xmlns:p14="http://schemas.microsoft.com/office/powerpoint/2010/main" val="24618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8" grpId="0" animBg="1"/>
      <p:bldP spid="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95694" y="3180952"/>
            <a:ext cx="12041372" cy="3364257"/>
          </a:xfrm>
          <a:prstGeom prst="rect">
            <a:avLst/>
          </a:prstGeom>
        </p:spPr>
      </p:pic>
      <p:sp>
        <p:nvSpPr>
          <p:cNvPr id="2" name="Title 1"/>
          <p:cNvSpPr>
            <a:spLocks noGrp="1"/>
          </p:cNvSpPr>
          <p:nvPr>
            <p:ph type="title"/>
          </p:nvPr>
        </p:nvSpPr>
        <p:spPr>
          <a:xfrm>
            <a:off x="94422" y="33668"/>
            <a:ext cx="10515600" cy="1325563"/>
          </a:xfrm>
        </p:spPr>
        <p:txBody>
          <a:bodyPr/>
          <a:lstStyle/>
          <a:p>
            <a:r>
              <a:rPr lang="en-US" dirty="0"/>
              <a:t>Energy function</a:t>
            </a:r>
          </a:p>
        </p:txBody>
      </p:sp>
      <mc:AlternateContent xmlns:mc="http://schemas.openxmlformats.org/markup-compatibility/2006" xmlns:a14="http://schemas.microsoft.com/office/drawing/2010/main">
        <mc:Choice Requires="a14">
          <p:sp>
            <p:nvSpPr>
              <p:cNvPr id="8" name="TextBox 7"/>
              <p:cNvSpPr txBox="1"/>
              <p:nvPr/>
            </p:nvSpPr>
            <p:spPr>
              <a:xfrm>
                <a:off x="2786965" y="1474494"/>
                <a:ext cx="6173613" cy="119250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3200" i="1" smtClean="0">
                              <a:latin typeface="Cambria Math" panose="02040503050406030204" pitchFamily="18" charset="0"/>
                            </a:rPr>
                          </m:ctrlPr>
                        </m:funcPr>
                        <m:fName>
                          <m:r>
                            <m:rPr>
                              <m:sty m:val="p"/>
                            </m:rPr>
                            <a:rPr lang="en-US" sz="3200" b="0" i="0" smtClean="0">
                              <a:latin typeface="Cambria Math" panose="02040503050406030204" pitchFamily="18" charset="0"/>
                            </a:rPr>
                            <m:t>minimize</m:t>
                          </m:r>
                        </m:fName>
                        <m:e>
                          <m:sSub>
                            <m:sSubPr>
                              <m:ctrlPr>
                                <a:rPr lang="en-US" sz="3200" i="1" smtClean="0">
                                  <a:latin typeface="Cambria Math" panose="02040503050406030204" pitchFamily="18" charset="0"/>
                                </a:rPr>
                              </m:ctrlPr>
                            </m:sSubPr>
                            <m:e>
                              <m:r>
                                <a:rPr lang="en-US" sz="3200" i="1" smtClean="0">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rPr>
                                <m:t>𝐿</m:t>
                              </m:r>
                            </m:sub>
                          </m:sSub>
                          <m:nary>
                            <m:naryPr>
                              <m:chr m:val="∑"/>
                              <m:subHide m:val="on"/>
                              <m:supHide m:val="on"/>
                              <m:ctrlPr>
                                <a:rPr lang="en-US" sz="3200" i="1" smtClean="0">
                                  <a:latin typeface="Cambria Math" panose="02040503050406030204" pitchFamily="18" charset="0"/>
                                </a:rPr>
                              </m:ctrlPr>
                            </m:naryPr>
                            <m:sub/>
                            <m:sup/>
                            <m:e>
                              <m:sSub>
                                <m:sSubPr>
                                  <m:ctrlPr>
                                    <a:rPr lang="en-US" sz="3200" i="1">
                                      <a:latin typeface="Cambria Math" panose="02040503050406030204" pitchFamily="18" charset="0"/>
                                    </a:rPr>
                                  </m:ctrlPr>
                                </m:sSubPr>
                                <m:e>
                                  <m:r>
                                    <m:rPr>
                                      <m:sty m:val="p"/>
                                    </m:rPr>
                                    <a:rPr lang="el-GR" sz="3200" i="1">
                                      <a:latin typeface="Cambria Math" panose="02040503050406030204" pitchFamily="18" charset="0"/>
                                      <a:ea typeface="Cambria Math" panose="02040503050406030204" pitchFamily="18" charset="0"/>
                                    </a:rPr>
                                    <m:t>Δ</m:t>
                                  </m:r>
                                </m:e>
                                <m:sub>
                                  <m:r>
                                    <a:rPr lang="en-US" sz="3200" i="1">
                                      <a:latin typeface="Cambria Math" panose="02040503050406030204" pitchFamily="18" charset="0"/>
                                    </a:rPr>
                                    <m:t>𝑖</m:t>
                                  </m:r>
                                </m:sub>
                              </m:sSub>
                              <m:sSub>
                                <m:sSubPr>
                                  <m:ctrlPr>
                                    <a:rPr lang="en-US" sz="3200" i="1">
                                      <a:latin typeface="Cambria Math" panose="02040503050406030204" pitchFamily="18" charset="0"/>
                                    </a:rPr>
                                  </m:ctrlPr>
                                </m:sSubPr>
                                <m:e>
                                  <m:r>
                                    <a:rPr lang="en-US" sz="3200" i="1">
                                      <a:latin typeface="Cambria Math" panose="02040503050406030204" pitchFamily="18" charset="0"/>
                                    </a:rPr>
                                    <m:t>𝑒</m:t>
                                  </m:r>
                                </m:e>
                                <m:sub>
                                  <m:r>
                                    <a:rPr lang="en-US" sz="3200" i="1">
                                      <a:latin typeface="Cambria Math" panose="02040503050406030204" pitchFamily="18" charset="0"/>
                                    </a:rPr>
                                    <m:t>𝑖</m:t>
                                  </m:r>
                                </m:sub>
                              </m:sSub>
                              <m:r>
                                <a:rPr lang="en-US" sz="3200" b="0" i="1" smtClean="0">
                                  <a:latin typeface="Cambria Math" panose="02040503050406030204" pitchFamily="18" charset="0"/>
                                </a:rPr>
                                <m:t>+</m:t>
                              </m:r>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ea typeface="Cambria Math" panose="02040503050406030204" pitchFamily="18" charset="0"/>
                                    </a:rPr>
                                    <m:t>𝐷</m:t>
                                  </m:r>
                                </m:sub>
                              </m:sSub>
                              <m:nary>
                                <m:naryPr>
                                  <m:chr m:val="∑"/>
                                  <m:subHide m:val="on"/>
                                  <m:supHide m:val="on"/>
                                  <m:ctrlPr>
                                    <a:rPr lang="en-US" sz="3200" i="1">
                                      <a:latin typeface="Cambria Math" panose="02040503050406030204" pitchFamily="18" charset="0"/>
                                    </a:rPr>
                                  </m:ctrlPr>
                                </m:naryPr>
                                <m:sub/>
                                <m:sup/>
                                <m:e>
                                  <m:sSub>
                                    <m:sSubPr>
                                      <m:ctrlPr>
                                        <a:rPr lang="en-US" sz="3200" i="1">
                                          <a:latin typeface="Cambria Math" panose="02040503050406030204" pitchFamily="18" charset="0"/>
                                        </a:rPr>
                                      </m:ctrlPr>
                                    </m:sSubPr>
                                    <m:e>
                                      <m:r>
                                        <a:rPr lang="en-US" sz="3200" b="0" i="1" smtClean="0">
                                          <a:latin typeface="Cambria Math" panose="02040503050406030204" pitchFamily="18" charset="0"/>
                                        </a:rPr>
                                        <m:t>𝐷</m:t>
                                      </m:r>
                                    </m:e>
                                    <m:sub>
                                      <m:r>
                                        <a:rPr lang="en-US" sz="3200" i="1">
                                          <a:latin typeface="Cambria Math" panose="02040503050406030204" pitchFamily="18" charset="0"/>
                                        </a:rPr>
                                        <m:t>𝑖</m:t>
                                      </m:r>
                                      <m:r>
                                        <a:rPr lang="en-US" sz="3200" b="0" i="1" smtClean="0">
                                          <a:latin typeface="Cambria Math" panose="02040503050406030204" pitchFamily="18" charset="0"/>
                                        </a:rPr>
                                        <m:t>→</m:t>
                                      </m:r>
                                      <m:r>
                                        <a:rPr lang="en-US" sz="3200" b="0" i="1" smtClean="0">
                                          <a:latin typeface="Cambria Math" panose="02040503050406030204" pitchFamily="18" charset="0"/>
                                        </a:rPr>
                                        <m:t>𝑗</m:t>
                                      </m:r>
                                    </m:sub>
                                  </m:sSub>
                                </m:e>
                              </m:nary>
                            </m:e>
                          </m:nary>
                        </m:e>
                      </m:func>
                    </m:oMath>
                  </m:oMathPara>
                </a14:m>
                <a:endParaRPr lang="en-US" sz="3200" dirty="0"/>
              </a:p>
            </p:txBody>
          </p:sp>
        </mc:Choice>
        <mc:Fallback xmlns="">
          <p:sp>
            <p:nvSpPr>
              <p:cNvPr id="8" name="TextBox 7"/>
              <p:cNvSpPr txBox="1">
                <a:spLocks noRot="1" noChangeAspect="1" noMove="1" noResize="1" noEditPoints="1" noAdjustHandles="1" noChangeArrowheads="1" noChangeShapeType="1" noTextEdit="1"/>
              </p:cNvSpPr>
              <p:nvPr/>
            </p:nvSpPr>
            <p:spPr>
              <a:xfrm>
                <a:off x="2786965" y="1474494"/>
                <a:ext cx="6173613" cy="1192506"/>
              </a:xfrm>
              <a:prstGeom prst="rect">
                <a:avLst/>
              </a:prstGeom>
              <a:blipFill rotWithShape="0">
                <a:blip r:embed="rId4"/>
                <a:stretch>
                  <a:fillRect/>
                </a:stretch>
              </a:blipFill>
            </p:spPr>
            <p:txBody>
              <a:bodyPr/>
              <a:lstStyle/>
              <a:p>
                <a:r>
                  <a:rPr lang="en-US">
                    <a:noFill/>
                  </a:rPr>
                  <a:t> </a:t>
                </a:r>
              </a:p>
            </p:txBody>
          </p:sp>
        </mc:Fallback>
      </mc:AlternateContent>
      <p:sp>
        <p:nvSpPr>
          <p:cNvPr id="9" name="Rectangle 8"/>
          <p:cNvSpPr/>
          <p:nvPr/>
        </p:nvSpPr>
        <p:spPr>
          <a:xfrm>
            <a:off x="4626825" y="1567178"/>
            <a:ext cx="1783080" cy="89611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863294" y="1571625"/>
            <a:ext cx="1964055" cy="896112"/>
          </a:xfrm>
          <a:prstGeom prst="rect">
            <a:avLst/>
          </a:prstGeom>
          <a:noFill/>
          <a:ln w="190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3778101" y="981736"/>
            <a:ext cx="2772554" cy="584775"/>
          </a:xfrm>
          <a:prstGeom prst="rect">
            <a:avLst/>
          </a:prstGeom>
          <a:noFill/>
        </p:spPr>
        <p:txBody>
          <a:bodyPr wrap="none" rtlCol="0">
            <a:spAutoFit/>
          </a:bodyPr>
          <a:lstStyle/>
          <a:p>
            <a:r>
              <a:rPr lang="en-US" sz="3200" dirty="0">
                <a:solidFill>
                  <a:schemeClr val="accent1">
                    <a:lumMod val="75000"/>
                  </a:schemeClr>
                </a:solidFill>
              </a:rPr>
              <a:t>Network length</a:t>
            </a:r>
          </a:p>
        </p:txBody>
      </p:sp>
      <p:sp>
        <p:nvSpPr>
          <p:cNvPr id="12" name="TextBox 11"/>
          <p:cNvSpPr txBox="1"/>
          <p:nvPr/>
        </p:nvSpPr>
        <p:spPr>
          <a:xfrm>
            <a:off x="6731275" y="981736"/>
            <a:ext cx="3121560" cy="584775"/>
          </a:xfrm>
          <a:prstGeom prst="rect">
            <a:avLst/>
          </a:prstGeom>
          <a:noFill/>
        </p:spPr>
        <p:txBody>
          <a:bodyPr wrap="none" rtlCol="0">
            <a:spAutoFit/>
          </a:bodyPr>
          <a:lstStyle/>
          <a:p>
            <a:r>
              <a:rPr lang="en-US" sz="3200" dirty="0">
                <a:solidFill>
                  <a:schemeClr val="accent1">
                    <a:lumMod val="75000"/>
                  </a:schemeClr>
                </a:solidFill>
              </a:rPr>
              <a:t>Distances to sinks</a:t>
            </a:r>
          </a:p>
        </p:txBody>
      </p:sp>
      <p:sp>
        <p:nvSpPr>
          <p:cNvPr id="7" name="TextBox 6"/>
          <p:cNvSpPr txBox="1"/>
          <p:nvPr/>
        </p:nvSpPr>
        <p:spPr>
          <a:xfrm>
            <a:off x="180931" y="5790412"/>
            <a:ext cx="1211935" cy="830997"/>
          </a:xfrm>
          <a:prstGeom prst="rect">
            <a:avLst/>
          </a:prstGeom>
          <a:noFill/>
        </p:spPr>
        <p:txBody>
          <a:bodyPr wrap="none" rtlCol="0">
            <a:spAutoFit/>
          </a:bodyPr>
          <a:lstStyle/>
          <a:p>
            <a:r>
              <a:rPr lang="en-US" sz="2400" dirty="0"/>
              <a:t>Len:60</a:t>
            </a:r>
          </a:p>
          <a:p>
            <a:r>
              <a:rPr lang="en-US" sz="2400" dirty="0"/>
              <a:t>Dist:279</a:t>
            </a:r>
          </a:p>
        </p:txBody>
      </p:sp>
      <mc:AlternateContent xmlns:mc="http://schemas.openxmlformats.org/markup-compatibility/2006" xmlns:a14="http://schemas.microsoft.com/office/drawing/2010/main">
        <mc:Choice Requires="a14">
          <p:sp>
            <p:nvSpPr>
              <p:cNvPr id="15" name="Rectangle 14"/>
              <p:cNvSpPr/>
              <p:nvPr/>
            </p:nvSpPr>
            <p:spPr>
              <a:xfrm>
                <a:off x="10058400" y="2612066"/>
                <a:ext cx="2061526" cy="584775"/>
              </a:xfrm>
              <a:prstGeom prst="rect">
                <a:avLst/>
              </a:prstGeom>
            </p:spPr>
            <p:txBody>
              <a:bodyPr wrap="none">
                <a:spAutoFit/>
              </a:bodyPr>
              <a:lstStyle/>
              <a:p>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rPr>
                          <m:t>𝐿</m:t>
                        </m:r>
                      </m:sub>
                    </m:sSub>
                  </m:oMath>
                </a14:m>
                <a:r>
                  <a:rPr lang="en-US" sz="3200" dirty="0" smtClean="0"/>
                  <a:t>=0,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rPr>
                          <m:t>𝐷</m:t>
                        </m:r>
                      </m:sub>
                    </m:sSub>
                  </m:oMath>
                </a14:m>
                <a:r>
                  <a:rPr lang="en-US" sz="3200" dirty="0" smtClean="0"/>
                  <a:t>=1</a:t>
                </a:r>
                <a:endParaRPr lang="en-US" sz="3200" dirty="0"/>
              </a:p>
            </p:txBody>
          </p:sp>
        </mc:Choice>
        <mc:Fallback xmlns="">
          <p:sp>
            <p:nvSpPr>
              <p:cNvPr id="15" name="Rectangle 14"/>
              <p:cNvSpPr>
                <a:spLocks noRot="1" noChangeAspect="1" noMove="1" noResize="1" noEditPoints="1" noAdjustHandles="1" noChangeArrowheads="1" noChangeShapeType="1" noTextEdit="1"/>
              </p:cNvSpPr>
              <p:nvPr/>
            </p:nvSpPr>
            <p:spPr>
              <a:xfrm>
                <a:off x="10058400" y="2612066"/>
                <a:ext cx="2061526" cy="584775"/>
              </a:xfrm>
              <a:prstGeom prst="rect">
                <a:avLst/>
              </a:prstGeom>
              <a:blipFill rotWithShape="0">
                <a:blip r:embed="rId5"/>
                <a:stretch>
                  <a:fillRect t="-12500" r="-6213" b="-3437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a:xfrm>
                <a:off x="120501" y="2612066"/>
                <a:ext cx="2061526" cy="584775"/>
              </a:xfrm>
              <a:prstGeom prst="rect">
                <a:avLst/>
              </a:prstGeom>
            </p:spPr>
            <p:txBody>
              <a:bodyPr wrap="none">
                <a:spAutoFit/>
              </a:bodyPr>
              <a:lstStyle/>
              <a:p>
                <a14:m>
                  <m:oMath xmlns:m="http://schemas.openxmlformats.org/officeDocument/2006/math">
                    <m:sSub>
                      <m:sSubPr>
                        <m:ctrlPr>
                          <a:rPr lang="en-US" sz="3200" i="1" smtClean="0">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i="1">
                            <a:latin typeface="Cambria Math" panose="02040503050406030204" pitchFamily="18" charset="0"/>
                          </a:rPr>
                          <m:t>𝐿</m:t>
                        </m:r>
                      </m:sub>
                    </m:sSub>
                  </m:oMath>
                </a14:m>
                <a:r>
                  <a:rPr lang="en-US" sz="3200" dirty="0" smtClean="0"/>
                  <a:t>=1, </a:t>
                </a:r>
                <a14:m>
                  <m:oMath xmlns:m="http://schemas.openxmlformats.org/officeDocument/2006/math">
                    <m:sSub>
                      <m:sSubPr>
                        <m:ctrlPr>
                          <a:rPr lang="en-US" sz="3200" i="1">
                            <a:latin typeface="Cambria Math" panose="02040503050406030204" pitchFamily="18" charset="0"/>
                          </a:rPr>
                        </m:ctrlPr>
                      </m:sSubPr>
                      <m:e>
                        <m:r>
                          <a:rPr lang="en-US" sz="3200" i="1">
                            <a:latin typeface="Cambria Math" panose="02040503050406030204" pitchFamily="18" charset="0"/>
                            <a:ea typeface="Cambria Math" panose="02040503050406030204" pitchFamily="18" charset="0"/>
                          </a:rPr>
                          <m:t>𝜆</m:t>
                        </m:r>
                      </m:e>
                      <m:sub>
                        <m:r>
                          <a:rPr lang="en-US" sz="3200" b="0" i="1" smtClean="0">
                            <a:latin typeface="Cambria Math" panose="02040503050406030204" pitchFamily="18" charset="0"/>
                          </a:rPr>
                          <m:t>𝐷</m:t>
                        </m:r>
                      </m:sub>
                    </m:sSub>
                  </m:oMath>
                </a14:m>
                <a:r>
                  <a:rPr lang="en-US" sz="3200" dirty="0" smtClean="0"/>
                  <a:t>=0</a:t>
                </a:r>
                <a:endParaRPr lang="en-US" sz="3200" dirty="0"/>
              </a:p>
            </p:txBody>
          </p:sp>
        </mc:Choice>
        <mc:Fallback xmlns="">
          <p:sp>
            <p:nvSpPr>
              <p:cNvPr id="16" name="Rectangle 15"/>
              <p:cNvSpPr>
                <a:spLocks noRot="1" noChangeAspect="1" noMove="1" noResize="1" noEditPoints="1" noAdjustHandles="1" noChangeArrowheads="1" noChangeShapeType="1" noTextEdit="1"/>
              </p:cNvSpPr>
              <p:nvPr/>
            </p:nvSpPr>
            <p:spPr>
              <a:xfrm>
                <a:off x="120501" y="2612066"/>
                <a:ext cx="2061526" cy="584775"/>
              </a:xfrm>
              <a:prstGeom prst="rect">
                <a:avLst/>
              </a:prstGeom>
              <a:blipFill rotWithShape="0">
                <a:blip r:embed="rId6"/>
                <a:stretch>
                  <a:fillRect t="-12500" r="-6213" b="-34375"/>
                </a:stretch>
              </a:blipFill>
            </p:spPr>
            <p:txBody>
              <a:bodyPr/>
              <a:lstStyle/>
              <a:p>
                <a:r>
                  <a:rPr lang="en-US">
                    <a:noFill/>
                  </a:rPr>
                  <a:t> </a:t>
                </a:r>
              </a:p>
            </p:txBody>
          </p:sp>
        </mc:Fallback>
      </mc:AlternateContent>
      <p:cxnSp>
        <p:nvCxnSpPr>
          <p:cNvPr id="18" name="Straight Arrow Connector 17"/>
          <p:cNvCxnSpPr>
            <a:stCxn id="16" idx="3"/>
            <a:endCxn id="15" idx="1"/>
          </p:cNvCxnSpPr>
          <p:nvPr/>
        </p:nvCxnSpPr>
        <p:spPr>
          <a:xfrm>
            <a:off x="2182027" y="2904454"/>
            <a:ext cx="7876373" cy="0"/>
          </a:xfrm>
          <a:prstGeom prst="straightConnector1">
            <a:avLst/>
          </a:prstGeom>
          <a:ln w="57150">
            <a:solidFill>
              <a:srgbClr val="FFC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2195799" y="5790412"/>
            <a:ext cx="1211935" cy="830997"/>
          </a:xfrm>
          <a:prstGeom prst="rect">
            <a:avLst/>
          </a:prstGeom>
          <a:noFill/>
        </p:spPr>
        <p:txBody>
          <a:bodyPr wrap="none" rtlCol="0">
            <a:spAutoFit/>
          </a:bodyPr>
          <a:lstStyle/>
          <a:p>
            <a:r>
              <a:rPr lang="en-US" sz="2400" dirty="0"/>
              <a:t>Len:61</a:t>
            </a:r>
          </a:p>
          <a:p>
            <a:r>
              <a:rPr lang="en-US" sz="2400" dirty="0"/>
              <a:t>Dist:238</a:t>
            </a:r>
          </a:p>
        </p:txBody>
      </p:sp>
      <p:sp>
        <p:nvSpPr>
          <p:cNvPr id="22" name="TextBox 21"/>
          <p:cNvSpPr txBox="1"/>
          <p:nvPr/>
        </p:nvSpPr>
        <p:spPr>
          <a:xfrm>
            <a:off x="4208898" y="5790412"/>
            <a:ext cx="1211935" cy="830997"/>
          </a:xfrm>
          <a:prstGeom prst="rect">
            <a:avLst/>
          </a:prstGeom>
          <a:noFill/>
        </p:spPr>
        <p:txBody>
          <a:bodyPr wrap="none" rtlCol="0">
            <a:spAutoFit/>
          </a:bodyPr>
          <a:lstStyle/>
          <a:p>
            <a:r>
              <a:rPr lang="en-US" sz="2400" dirty="0"/>
              <a:t>Len:67</a:t>
            </a:r>
          </a:p>
          <a:p>
            <a:r>
              <a:rPr lang="en-US" sz="2400" dirty="0"/>
              <a:t>Dist:151</a:t>
            </a:r>
          </a:p>
        </p:txBody>
      </p:sp>
      <p:sp>
        <p:nvSpPr>
          <p:cNvPr id="23" name="TextBox 22"/>
          <p:cNvSpPr txBox="1"/>
          <p:nvPr/>
        </p:nvSpPr>
        <p:spPr>
          <a:xfrm>
            <a:off x="6213133" y="5790412"/>
            <a:ext cx="1211935" cy="830997"/>
          </a:xfrm>
          <a:prstGeom prst="rect">
            <a:avLst/>
          </a:prstGeom>
          <a:noFill/>
        </p:spPr>
        <p:txBody>
          <a:bodyPr wrap="none" rtlCol="0">
            <a:spAutoFit/>
          </a:bodyPr>
          <a:lstStyle/>
          <a:p>
            <a:r>
              <a:rPr lang="en-US" sz="2400" dirty="0"/>
              <a:t>Len:68</a:t>
            </a:r>
          </a:p>
          <a:p>
            <a:r>
              <a:rPr lang="en-US" sz="2400" dirty="0"/>
              <a:t>Dist:134</a:t>
            </a:r>
          </a:p>
        </p:txBody>
      </p:sp>
      <p:sp>
        <p:nvSpPr>
          <p:cNvPr id="24" name="TextBox 23"/>
          <p:cNvSpPr txBox="1"/>
          <p:nvPr/>
        </p:nvSpPr>
        <p:spPr>
          <a:xfrm>
            <a:off x="8215599" y="5790412"/>
            <a:ext cx="1211935" cy="830997"/>
          </a:xfrm>
          <a:prstGeom prst="rect">
            <a:avLst/>
          </a:prstGeom>
          <a:noFill/>
        </p:spPr>
        <p:txBody>
          <a:bodyPr wrap="none" rtlCol="0">
            <a:spAutoFit/>
          </a:bodyPr>
          <a:lstStyle/>
          <a:p>
            <a:r>
              <a:rPr lang="en-US" sz="2400" dirty="0"/>
              <a:t>Len:69</a:t>
            </a:r>
          </a:p>
          <a:p>
            <a:r>
              <a:rPr lang="en-US" sz="2400" dirty="0"/>
              <a:t>Dist:128</a:t>
            </a:r>
          </a:p>
        </p:txBody>
      </p:sp>
      <p:sp>
        <p:nvSpPr>
          <p:cNvPr id="25" name="TextBox 24"/>
          <p:cNvSpPr txBox="1"/>
          <p:nvPr/>
        </p:nvSpPr>
        <p:spPr>
          <a:xfrm>
            <a:off x="10218065" y="5790412"/>
            <a:ext cx="1211935" cy="830997"/>
          </a:xfrm>
          <a:prstGeom prst="rect">
            <a:avLst/>
          </a:prstGeom>
          <a:noFill/>
        </p:spPr>
        <p:txBody>
          <a:bodyPr wrap="none" rtlCol="0">
            <a:spAutoFit/>
          </a:bodyPr>
          <a:lstStyle/>
          <a:p>
            <a:r>
              <a:rPr lang="en-US" sz="2400" dirty="0"/>
              <a:t>Len:71</a:t>
            </a:r>
          </a:p>
          <a:p>
            <a:r>
              <a:rPr lang="en-US" sz="2400" dirty="0"/>
              <a:t>Dist:122</a:t>
            </a:r>
          </a:p>
        </p:txBody>
      </p:sp>
    </p:spTree>
    <p:extLst>
      <p:ext uri="{BB962C8B-B14F-4D97-AF65-F5344CB8AC3E}">
        <p14:creationId xmlns:p14="http://schemas.microsoft.com/office/powerpoint/2010/main" val="1883316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3"/>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4"/>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p:bldP spid="12" grpId="0"/>
      <p:bldP spid="7" grpId="0"/>
      <p:bldP spid="15" grpId="0"/>
      <p:bldP spid="16" grpId="0"/>
      <p:bldP spid="21" grpId="0"/>
      <p:bldP spid="22" grpId="0"/>
      <p:bldP spid="23" grpId="0"/>
      <p:bldP spid="24" grpId="0"/>
      <p:bldP spid="2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Functions</a:t>
            </a:r>
            <a:r>
              <a:rPr lang="en-US" dirty="0"/>
              <a:t> of street networks</a:t>
            </a:r>
          </a:p>
        </p:txBody>
      </p:sp>
      <p:pic>
        <p:nvPicPr>
          <p:cNvPr id="4" name="Picture 3"/>
          <p:cNvPicPr>
            <a:picLocks noChangeAspect="1"/>
          </p:cNvPicPr>
          <p:nvPr/>
        </p:nvPicPr>
        <p:blipFill rotWithShape="1">
          <a:blip r:embed="rId3"/>
          <a:srcRect l="5295"/>
          <a:stretch/>
        </p:blipFill>
        <p:spPr>
          <a:xfrm>
            <a:off x="6477000" y="2743200"/>
            <a:ext cx="4343400" cy="3048764"/>
          </a:xfrm>
          <a:prstGeom prst="rect">
            <a:avLst/>
          </a:prstGeom>
        </p:spPr>
      </p:pic>
      <p:sp>
        <p:nvSpPr>
          <p:cNvPr id="5" name="TextBox 4"/>
          <p:cNvSpPr txBox="1"/>
          <p:nvPr/>
        </p:nvSpPr>
        <p:spPr>
          <a:xfrm>
            <a:off x="2592474" y="5791200"/>
            <a:ext cx="1439818" cy="584775"/>
          </a:xfrm>
          <a:prstGeom prst="rect">
            <a:avLst/>
          </a:prstGeom>
          <a:noFill/>
        </p:spPr>
        <p:txBody>
          <a:bodyPr wrap="none" rtlCol="0">
            <a:spAutoFit/>
          </a:bodyPr>
          <a:lstStyle/>
          <a:p>
            <a:r>
              <a:rPr lang="en-US" sz="3200" dirty="0"/>
              <a:t>London</a:t>
            </a:r>
          </a:p>
        </p:txBody>
      </p:sp>
      <p:sp>
        <p:nvSpPr>
          <p:cNvPr id="6" name="TextBox 5"/>
          <p:cNvSpPr txBox="1"/>
          <p:nvPr/>
        </p:nvSpPr>
        <p:spPr>
          <a:xfrm>
            <a:off x="7887915" y="5795040"/>
            <a:ext cx="1521570" cy="584775"/>
          </a:xfrm>
          <a:prstGeom prst="rect">
            <a:avLst/>
          </a:prstGeom>
          <a:noFill/>
        </p:spPr>
        <p:txBody>
          <a:bodyPr wrap="none" rtlCol="0">
            <a:spAutoFit/>
          </a:bodyPr>
          <a:lstStyle/>
          <a:p>
            <a:r>
              <a:rPr lang="en-US" sz="3200" dirty="0"/>
              <a:t>Phoenix</a:t>
            </a:r>
          </a:p>
        </p:txBody>
      </p:sp>
      <p:pic>
        <p:nvPicPr>
          <p:cNvPr id="7" name="Picture 6"/>
          <p:cNvPicPr>
            <a:picLocks noChangeAspect="1"/>
          </p:cNvPicPr>
          <p:nvPr/>
        </p:nvPicPr>
        <p:blipFill>
          <a:blip r:embed="rId4"/>
          <a:stretch>
            <a:fillRect/>
          </a:stretch>
        </p:blipFill>
        <p:spPr>
          <a:xfrm>
            <a:off x="1142999" y="2743449"/>
            <a:ext cx="4338769" cy="3050481"/>
          </a:xfrm>
          <a:prstGeom prst="rect">
            <a:avLst/>
          </a:prstGeom>
        </p:spPr>
      </p:pic>
      <p:sp>
        <p:nvSpPr>
          <p:cNvPr id="9" name="Content Placeholder 2"/>
          <p:cNvSpPr>
            <a:spLocks noGrp="1"/>
          </p:cNvSpPr>
          <p:nvPr>
            <p:ph idx="1"/>
          </p:nvPr>
        </p:nvSpPr>
        <p:spPr>
          <a:xfrm>
            <a:off x="838200" y="1825625"/>
            <a:ext cx="10668000" cy="4351338"/>
          </a:xfrm>
        </p:spPr>
        <p:txBody>
          <a:bodyPr>
            <a:normAutofit/>
          </a:bodyPr>
          <a:lstStyle/>
          <a:p>
            <a:r>
              <a:rPr lang="en-US" sz="3200" dirty="0"/>
              <a:t>Traffic demand, land use, topology constraints, etc.</a:t>
            </a:r>
          </a:p>
        </p:txBody>
      </p:sp>
    </p:spTree>
    <p:extLst>
      <p:ext uri="{BB962C8B-B14F-4D97-AF65-F5344CB8AC3E}">
        <p14:creationId xmlns:p14="http://schemas.microsoft.com/office/powerpoint/2010/main" val="381293727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7"/>
            <a:ext cx="10515600" cy="1325563"/>
          </a:xfrm>
        </p:spPr>
        <p:txBody>
          <a:bodyPr/>
          <a:lstStyle/>
          <a:p>
            <a:r>
              <a:rPr lang="en-US" dirty="0"/>
              <a:t>Enhance interior-to-interior traffic</a:t>
            </a:r>
          </a:p>
        </p:txBody>
      </p:sp>
      <p:sp>
        <p:nvSpPr>
          <p:cNvPr id="3" name="Content Placeholder 2"/>
          <p:cNvSpPr>
            <a:spLocks noGrp="1"/>
          </p:cNvSpPr>
          <p:nvPr>
            <p:ph idx="1"/>
          </p:nvPr>
        </p:nvSpPr>
        <p:spPr/>
        <p:txBody>
          <a:bodyPr>
            <a:normAutofit/>
          </a:bodyPr>
          <a:lstStyle/>
          <a:p>
            <a:r>
              <a:rPr lang="en-US" sz="3200" dirty="0"/>
              <a:t>“</a:t>
            </a:r>
            <a:r>
              <a:rPr lang="en-US" sz="3200" i="1" dirty="0"/>
              <a:t>Point-to-point constraint</a:t>
            </a:r>
            <a:r>
              <a:rPr lang="en-US" sz="3200" dirty="0"/>
              <a:t>” to boost interior connectivity.</a:t>
            </a:r>
          </a:p>
        </p:txBody>
      </p:sp>
      <p:pic>
        <p:nvPicPr>
          <p:cNvPr id="15" name="Picture 14"/>
          <p:cNvPicPr>
            <a:picLocks noChangeAspect="1"/>
          </p:cNvPicPr>
          <p:nvPr/>
        </p:nvPicPr>
        <p:blipFill>
          <a:blip r:embed="rId3"/>
          <a:stretch>
            <a:fillRect/>
          </a:stretch>
        </p:blipFill>
        <p:spPr>
          <a:xfrm>
            <a:off x="688295" y="3506803"/>
            <a:ext cx="2207305" cy="2206594"/>
          </a:xfrm>
          <a:prstGeom prst="rect">
            <a:avLst/>
          </a:prstGeom>
        </p:spPr>
      </p:pic>
      <p:pic>
        <p:nvPicPr>
          <p:cNvPr id="19" name="Picture 18"/>
          <p:cNvPicPr>
            <a:picLocks noChangeAspect="1"/>
          </p:cNvPicPr>
          <p:nvPr/>
        </p:nvPicPr>
        <p:blipFill>
          <a:blip r:embed="rId4"/>
          <a:stretch>
            <a:fillRect/>
          </a:stretch>
        </p:blipFill>
        <p:spPr>
          <a:xfrm>
            <a:off x="3418367" y="3505200"/>
            <a:ext cx="2207305" cy="2209800"/>
          </a:xfrm>
          <a:prstGeom prst="rect">
            <a:avLst/>
          </a:prstGeom>
        </p:spPr>
      </p:pic>
      <p:pic>
        <p:nvPicPr>
          <p:cNvPr id="21" name="Picture 20"/>
          <p:cNvPicPr>
            <a:picLocks noChangeAspect="1"/>
          </p:cNvPicPr>
          <p:nvPr/>
        </p:nvPicPr>
        <p:blipFill>
          <a:blip r:embed="rId5"/>
          <a:stretch>
            <a:fillRect/>
          </a:stretch>
        </p:blipFill>
        <p:spPr>
          <a:xfrm>
            <a:off x="6487633" y="3505200"/>
            <a:ext cx="2215345" cy="2209800"/>
          </a:xfrm>
          <a:prstGeom prst="rect">
            <a:avLst/>
          </a:prstGeom>
        </p:spPr>
      </p:pic>
      <p:pic>
        <p:nvPicPr>
          <p:cNvPr id="22" name="Picture 21"/>
          <p:cNvPicPr>
            <a:picLocks noChangeAspect="1"/>
          </p:cNvPicPr>
          <p:nvPr/>
        </p:nvPicPr>
        <p:blipFill>
          <a:blip r:embed="rId6"/>
          <a:stretch>
            <a:fillRect/>
          </a:stretch>
        </p:blipFill>
        <p:spPr>
          <a:xfrm>
            <a:off x="9220200" y="3505200"/>
            <a:ext cx="2215345" cy="2209800"/>
          </a:xfrm>
          <a:prstGeom prst="rect">
            <a:avLst/>
          </a:prstGeom>
        </p:spPr>
      </p:pic>
      <p:sp>
        <p:nvSpPr>
          <p:cNvPr id="23" name="Right Arrow 22"/>
          <p:cNvSpPr/>
          <p:nvPr/>
        </p:nvSpPr>
        <p:spPr>
          <a:xfrm>
            <a:off x="2968787" y="4518660"/>
            <a:ext cx="3657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ight Arrow 23"/>
          <p:cNvSpPr/>
          <p:nvPr/>
        </p:nvSpPr>
        <p:spPr>
          <a:xfrm>
            <a:off x="8784025" y="4518660"/>
            <a:ext cx="3657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688295" y="3122909"/>
            <a:ext cx="197530" cy="1975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838200" y="2943314"/>
            <a:ext cx="1223284" cy="633096"/>
          </a:xfrm>
          <a:prstGeom prst="rect">
            <a:avLst/>
          </a:prstGeom>
          <a:noFill/>
        </p:spPr>
        <p:txBody>
          <a:bodyPr wrap="none" rtlCol="0">
            <a:spAutoFit/>
          </a:bodyPr>
          <a:lstStyle/>
          <a:p>
            <a:r>
              <a:rPr lang="en-US" sz="2800" i="1" dirty="0"/>
              <a:t>“Sinks”</a:t>
            </a:r>
          </a:p>
        </p:txBody>
      </p:sp>
      <p:sp>
        <p:nvSpPr>
          <p:cNvPr id="12" name="Oval 11"/>
          <p:cNvSpPr/>
          <p:nvPr/>
        </p:nvSpPr>
        <p:spPr>
          <a:xfrm>
            <a:off x="6477000" y="3127899"/>
            <a:ext cx="197530" cy="19753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626905" y="2948304"/>
            <a:ext cx="1223284" cy="633096"/>
          </a:xfrm>
          <a:prstGeom prst="rect">
            <a:avLst/>
          </a:prstGeom>
          <a:noFill/>
        </p:spPr>
        <p:txBody>
          <a:bodyPr wrap="none" rtlCol="0">
            <a:spAutoFit/>
          </a:bodyPr>
          <a:lstStyle/>
          <a:p>
            <a:r>
              <a:rPr lang="en-US" sz="2800" i="1" dirty="0"/>
              <a:t>“Sinks”</a:t>
            </a:r>
          </a:p>
        </p:txBody>
      </p:sp>
      <p:sp>
        <p:nvSpPr>
          <p:cNvPr id="14" name="Oval 13"/>
          <p:cNvSpPr/>
          <p:nvPr/>
        </p:nvSpPr>
        <p:spPr>
          <a:xfrm>
            <a:off x="3460070" y="3124200"/>
            <a:ext cx="197530" cy="197530"/>
          </a:xfrm>
          <a:prstGeom prst="ellipse">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p:cNvSpPr txBox="1"/>
          <p:nvPr/>
        </p:nvSpPr>
        <p:spPr>
          <a:xfrm>
            <a:off x="3675090" y="2950028"/>
            <a:ext cx="2224968" cy="523220"/>
          </a:xfrm>
          <a:prstGeom prst="rect">
            <a:avLst/>
          </a:prstGeom>
          <a:noFill/>
        </p:spPr>
        <p:txBody>
          <a:bodyPr wrap="none" rtlCol="0">
            <a:spAutoFit/>
          </a:bodyPr>
          <a:lstStyle/>
          <a:p>
            <a:r>
              <a:rPr lang="en-US" sz="2800" i="1" dirty="0" smtClean="0"/>
              <a:t>Sample points</a:t>
            </a:r>
            <a:endParaRPr lang="en-US" sz="2800" i="1" dirty="0"/>
          </a:p>
        </p:txBody>
      </p:sp>
    </p:spTree>
    <p:extLst>
      <p:ext uri="{BB962C8B-B14F-4D97-AF65-F5344CB8AC3E}">
        <p14:creationId xmlns:p14="http://schemas.microsoft.com/office/powerpoint/2010/main" val="338889871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3400" y="228600"/>
            <a:ext cx="10515600" cy="1325563"/>
          </a:xfrm>
        </p:spPr>
        <p:txBody>
          <a:bodyPr/>
          <a:lstStyle/>
          <a:p>
            <a:r>
              <a:rPr lang="en-US" dirty="0"/>
              <a:t>Functional specifications</a:t>
            </a:r>
          </a:p>
        </p:txBody>
      </p:sp>
      <p:sp>
        <p:nvSpPr>
          <p:cNvPr id="4" name="Rectangle 3"/>
          <p:cNvSpPr/>
          <p:nvPr/>
        </p:nvSpPr>
        <p:spPr>
          <a:xfrm>
            <a:off x="2465757" y="2499012"/>
            <a:ext cx="1277914" cy="523220"/>
          </a:xfrm>
          <a:prstGeom prst="rect">
            <a:avLst/>
          </a:prstGeom>
        </p:spPr>
        <p:txBody>
          <a:bodyPr wrap="none">
            <a:spAutoFit/>
          </a:bodyPr>
          <a:lstStyle/>
          <a:p>
            <a:r>
              <a:rPr lang="en-US" sz="2800" dirty="0"/>
              <a:t>Density</a:t>
            </a:r>
            <a:endParaRPr lang="en-US" sz="2000" dirty="0"/>
          </a:p>
        </p:txBody>
      </p:sp>
      <p:sp>
        <p:nvSpPr>
          <p:cNvPr id="5" name="Rectangle 4"/>
          <p:cNvSpPr/>
          <p:nvPr/>
        </p:nvSpPr>
        <p:spPr>
          <a:xfrm>
            <a:off x="359734" y="6047326"/>
            <a:ext cx="5458354" cy="523220"/>
          </a:xfrm>
          <a:prstGeom prst="rect">
            <a:avLst/>
          </a:prstGeom>
        </p:spPr>
        <p:txBody>
          <a:bodyPr wrap="square">
            <a:spAutoFit/>
          </a:bodyPr>
          <a:lstStyle/>
          <a:p>
            <a:pPr algn="ctr"/>
            <a:r>
              <a:rPr lang="en-US" sz="2800" dirty="0"/>
              <a:t>Network lengths vs. travel distances</a:t>
            </a:r>
          </a:p>
        </p:txBody>
      </p:sp>
      <p:sp>
        <p:nvSpPr>
          <p:cNvPr id="6" name="Rectangle 5"/>
          <p:cNvSpPr/>
          <p:nvPr/>
        </p:nvSpPr>
        <p:spPr>
          <a:xfrm>
            <a:off x="2145029" y="4243506"/>
            <a:ext cx="1944763" cy="523220"/>
          </a:xfrm>
          <a:prstGeom prst="rect">
            <a:avLst/>
          </a:prstGeom>
        </p:spPr>
        <p:txBody>
          <a:bodyPr wrap="none">
            <a:spAutoFit/>
          </a:bodyPr>
          <a:lstStyle/>
          <a:p>
            <a:r>
              <a:rPr lang="en-US" sz="2800" dirty="0"/>
              <a:t>Traffic types</a:t>
            </a:r>
          </a:p>
        </p:txBody>
      </p:sp>
      <p:sp>
        <p:nvSpPr>
          <p:cNvPr id="7" name="Rectangle 6"/>
          <p:cNvSpPr/>
          <p:nvPr/>
        </p:nvSpPr>
        <p:spPr>
          <a:xfrm>
            <a:off x="7685014" y="2697859"/>
            <a:ext cx="2313454" cy="523220"/>
          </a:xfrm>
          <a:prstGeom prst="rect">
            <a:avLst/>
          </a:prstGeom>
        </p:spPr>
        <p:txBody>
          <a:bodyPr wrap="none">
            <a:spAutoFit/>
          </a:bodyPr>
          <a:lstStyle/>
          <a:p>
            <a:r>
              <a:rPr lang="en-US" sz="2800" dirty="0" smtClean="0"/>
              <a:t>Sinks </a:t>
            </a:r>
            <a:r>
              <a:rPr lang="en-US" sz="2800" dirty="0"/>
              <a:t>locations</a:t>
            </a:r>
          </a:p>
        </p:txBody>
      </p:sp>
      <p:sp>
        <p:nvSpPr>
          <p:cNvPr id="8" name="Rectangle 7"/>
          <p:cNvSpPr/>
          <p:nvPr/>
        </p:nvSpPr>
        <p:spPr>
          <a:xfrm>
            <a:off x="7722011" y="4353580"/>
            <a:ext cx="2203745" cy="523220"/>
          </a:xfrm>
          <a:prstGeom prst="rect">
            <a:avLst/>
          </a:prstGeom>
        </p:spPr>
        <p:txBody>
          <a:bodyPr wrap="none">
            <a:spAutoFit/>
          </a:bodyPr>
          <a:lstStyle/>
          <a:p>
            <a:r>
              <a:rPr lang="en-US" sz="2800" dirty="0"/>
              <a:t>Local features</a:t>
            </a:r>
          </a:p>
        </p:txBody>
      </p:sp>
      <p:sp>
        <p:nvSpPr>
          <p:cNvPr id="9" name="Rectangle 8"/>
          <p:cNvSpPr/>
          <p:nvPr/>
        </p:nvSpPr>
        <p:spPr>
          <a:xfrm>
            <a:off x="7423150" y="6145907"/>
            <a:ext cx="2913105" cy="523220"/>
          </a:xfrm>
          <a:prstGeom prst="rect">
            <a:avLst/>
          </a:prstGeom>
        </p:spPr>
        <p:txBody>
          <a:bodyPr wrap="none">
            <a:spAutoFit/>
          </a:bodyPr>
          <a:lstStyle/>
          <a:p>
            <a:r>
              <a:rPr lang="en-US" sz="2800" dirty="0"/>
              <a:t>User specifications</a:t>
            </a:r>
          </a:p>
        </p:txBody>
      </p:sp>
      <p:grpSp>
        <p:nvGrpSpPr>
          <p:cNvPr id="296" name="Group 295"/>
          <p:cNvGrpSpPr/>
          <p:nvPr/>
        </p:nvGrpSpPr>
        <p:grpSpPr>
          <a:xfrm>
            <a:off x="1475846" y="3323752"/>
            <a:ext cx="914400" cy="981881"/>
            <a:chOff x="838200" y="3270160"/>
            <a:chExt cx="914400" cy="981881"/>
          </a:xfrm>
        </p:grpSpPr>
        <p:cxnSp>
          <p:nvCxnSpPr>
            <p:cNvPr id="52" name="Straight Connector 51"/>
            <p:cNvCxnSpPr/>
            <p:nvPr/>
          </p:nvCxnSpPr>
          <p:spPr>
            <a:xfrm>
              <a:off x="838200" y="32701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38200" y="34987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38200" y="39559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8200" y="41845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2954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10668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096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810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990599" y="342256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454230" y="4099641"/>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2618846" y="3316240"/>
            <a:ext cx="914400" cy="914400"/>
            <a:chOff x="1981200" y="3262648"/>
            <a:chExt cx="914400" cy="914400"/>
          </a:xfrm>
        </p:grpSpPr>
        <p:cxnSp>
          <p:nvCxnSpPr>
            <p:cNvPr id="65" name="Straight Connector 64"/>
            <p:cNvCxnSpPr/>
            <p:nvPr/>
          </p:nvCxnSpPr>
          <p:spPr>
            <a:xfrm>
              <a:off x="1981200" y="32626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981200" y="34912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981200" y="39484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981200" y="41770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24384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2098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17526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15240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133599" y="3415048"/>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590799" y="3886200"/>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55" name="Group 154"/>
          <p:cNvGrpSpPr/>
          <p:nvPr/>
        </p:nvGrpSpPr>
        <p:grpSpPr>
          <a:xfrm>
            <a:off x="7086600" y="3466353"/>
            <a:ext cx="914400" cy="914400"/>
            <a:chOff x="7249702" y="3059268"/>
            <a:chExt cx="914400" cy="914400"/>
          </a:xfrm>
        </p:grpSpPr>
        <p:cxnSp>
          <p:nvCxnSpPr>
            <p:cNvPr id="156" name="Straight Connector 155"/>
            <p:cNvCxnSpPr/>
            <p:nvPr/>
          </p:nvCxnSpPr>
          <p:spPr>
            <a:xfrm>
              <a:off x="7249702" y="30592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249702" y="39736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5400000">
              <a:off x="7706902"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7249702" y="3059268"/>
              <a:ext cx="914400" cy="914400"/>
              <a:chOff x="7135253" y="3042902"/>
              <a:chExt cx="914400" cy="914400"/>
            </a:xfrm>
          </p:grpSpPr>
          <p:cxnSp>
            <p:nvCxnSpPr>
              <p:cNvPr id="162" name="Straight Connector 161"/>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rot="5400000">
              <a:off x="6792502"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06902" y="3059268"/>
              <a:ext cx="0" cy="4572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8249463" y="3459108"/>
            <a:ext cx="914400" cy="914400"/>
            <a:chOff x="8412565" y="3052023"/>
            <a:chExt cx="914400" cy="914400"/>
          </a:xfrm>
        </p:grpSpPr>
        <p:cxnSp>
          <p:nvCxnSpPr>
            <p:cNvPr id="169" name="Straight Connector 168"/>
            <p:cNvCxnSpPr/>
            <p:nvPr/>
          </p:nvCxnSpPr>
          <p:spPr>
            <a:xfrm>
              <a:off x="8412565" y="30520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8412565" y="39664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8869765" y="35092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8412565" y="3052023"/>
              <a:ext cx="914400" cy="914400"/>
              <a:chOff x="7135253" y="3042902"/>
              <a:chExt cx="914400" cy="914400"/>
            </a:xfrm>
          </p:grpSpPr>
          <p:cxnSp>
            <p:nvCxnSpPr>
              <p:cNvPr id="176" name="Straight Connector 175"/>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73" name="Straight Connector 172"/>
            <p:cNvCxnSpPr/>
            <p:nvPr/>
          </p:nvCxnSpPr>
          <p:spPr>
            <a:xfrm rot="5400000">
              <a:off x="7955365" y="35092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8869765" y="3059268"/>
              <a:ext cx="0" cy="44995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412565" y="3509223"/>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p:nvGrpSpPr>
        <p:grpSpPr>
          <a:xfrm>
            <a:off x="9393275" y="3466353"/>
            <a:ext cx="914400" cy="914400"/>
            <a:chOff x="9556377" y="3059268"/>
            <a:chExt cx="914400" cy="914400"/>
          </a:xfrm>
        </p:grpSpPr>
        <p:cxnSp>
          <p:nvCxnSpPr>
            <p:cNvPr id="183" name="Straight Connector 182"/>
            <p:cNvCxnSpPr/>
            <p:nvPr/>
          </p:nvCxnSpPr>
          <p:spPr>
            <a:xfrm>
              <a:off x="9556377" y="30592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9556377" y="39736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10013577"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9556377" y="3059268"/>
              <a:ext cx="914400" cy="914400"/>
              <a:chOff x="7135253" y="3042902"/>
              <a:chExt cx="914400" cy="914400"/>
            </a:xfrm>
          </p:grpSpPr>
          <p:cxnSp>
            <p:nvCxnSpPr>
              <p:cNvPr id="191" name="Straight Connector 190"/>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p:cNvCxnSpPr/>
            <p:nvPr/>
          </p:nvCxnSpPr>
          <p:spPr>
            <a:xfrm rot="5400000">
              <a:off x="9099177"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0241365" y="3059268"/>
              <a:ext cx="0" cy="47684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0023840" y="3516468"/>
              <a:ext cx="21752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9992902" y="3501040"/>
              <a:ext cx="0" cy="472628"/>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p:nvGrpSpPr>
        <p:grpSpPr>
          <a:xfrm>
            <a:off x="7665702" y="5152625"/>
            <a:ext cx="914400" cy="914400"/>
            <a:chOff x="7360902" y="5173891"/>
            <a:chExt cx="914400" cy="914400"/>
          </a:xfrm>
        </p:grpSpPr>
        <p:cxnSp>
          <p:nvCxnSpPr>
            <p:cNvPr id="197" name="Straight Connector 196"/>
            <p:cNvCxnSpPr/>
            <p:nvPr/>
          </p:nvCxnSpPr>
          <p:spPr>
            <a:xfrm>
              <a:off x="7360902" y="51738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360902" y="54024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360902" y="5631091"/>
              <a:ext cx="228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360902" y="58596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360902" y="60882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7818102"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5400000">
              <a:off x="7589502" y="56310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818102" y="5173891"/>
              <a:ext cx="0" cy="23734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5400000">
              <a:off x="7132302" y="56310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a:off x="6903702"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8046702" y="5628409"/>
              <a:ext cx="228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7830186" y="5848261"/>
              <a:ext cx="0" cy="23734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7665701" y="5476009"/>
              <a:ext cx="3048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1981200" y="5111988"/>
            <a:ext cx="923629" cy="914489"/>
            <a:chOff x="1362075" y="4952911"/>
            <a:chExt cx="923629" cy="914489"/>
          </a:xfrm>
        </p:grpSpPr>
        <p:cxnSp>
          <p:nvCxnSpPr>
            <p:cNvPr id="267" name="Straight Connector 266"/>
            <p:cNvCxnSpPr/>
            <p:nvPr/>
          </p:nvCxnSpPr>
          <p:spPr>
            <a:xfrm>
              <a:off x="1362075" y="51815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1362075" y="56387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15906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5400000">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11334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371304" y="49530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595023" y="51816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595023" y="54102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595023" y="56388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371304" y="586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18285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057104" y="5630070"/>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1599904" y="4953000"/>
              <a:ext cx="0" cy="22805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9141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595023" y="5400114"/>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2057104" y="5170158"/>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3262655" y="5105400"/>
            <a:ext cx="928345" cy="923575"/>
            <a:chOff x="2578854" y="4956956"/>
            <a:chExt cx="928345" cy="923575"/>
          </a:xfrm>
        </p:grpSpPr>
        <p:grpSp>
          <p:nvGrpSpPr>
            <p:cNvPr id="286" name="Group 285"/>
            <p:cNvGrpSpPr/>
            <p:nvPr/>
          </p:nvGrpSpPr>
          <p:grpSpPr>
            <a:xfrm>
              <a:off x="2578854" y="4956956"/>
              <a:ext cx="914400" cy="914400"/>
              <a:chOff x="228599" y="4847975"/>
              <a:chExt cx="914400" cy="914400"/>
            </a:xfrm>
          </p:grpSpPr>
          <p:cxnSp>
            <p:nvCxnSpPr>
              <p:cNvPr id="287" name="Straight Connector 286"/>
              <p:cNvCxnSpPr/>
              <p:nvPr/>
            </p:nvCxnSpPr>
            <p:spPr>
              <a:xfrm>
                <a:off x="228599" y="50765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228599" y="55337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4571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5400000">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5400000">
                <a:off x="-1"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2592799" y="49661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92799"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276304"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92799" y="58805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0499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785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213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1355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821399" y="56519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276304"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278303" y="5651844"/>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2599025"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a:off x="2008950" y="1584300"/>
            <a:ext cx="914400" cy="914400"/>
            <a:chOff x="1371304" y="1605566"/>
            <a:chExt cx="914400" cy="914400"/>
          </a:xfrm>
        </p:grpSpPr>
        <p:cxnSp>
          <p:nvCxnSpPr>
            <p:cNvPr id="12" name="Straight Connector 11"/>
            <p:cNvCxnSpPr/>
            <p:nvPr/>
          </p:nvCxnSpPr>
          <p:spPr>
            <a:xfrm>
              <a:off x="1371304" y="16055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1304" y="18341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304" y="22913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304" y="25199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8285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5999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427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141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371304" y="2062409"/>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3228150" y="1578934"/>
            <a:ext cx="914696" cy="914400"/>
            <a:chOff x="2590504" y="1600200"/>
            <a:chExt cx="914696" cy="914400"/>
          </a:xfrm>
        </p:grpSpPr>
        <p:cxnSp>
          <p:nvCxnSpPr>
            <p:cNvPr id="23" name="Straight Connector 22"/>
            <p:cNvCxnSpPr/>
            <p:nvPr/>
          </p:nvCxnSpPr>
          <p:spPr>
            <a:xfrm>
              <a:off x="2590504" y="160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504" y="25146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0477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1333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2590800" y="1828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590800" y="22860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28194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3622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2590800" y="2076450"/>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590800" y="18383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590800" y="22955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43" name="Group 342"/>
          <p:cNvGrpSpPr/>
          <p:nvPr/>
        </p:nvGrpSpPr>
        <p:grpSpPr>
          <a:xfrm>
            <a:off x="8839200" y="5072928"/>
            <a:ext cx="914400" cy="1056874"/>
            <a:chOff x="8534400" y="5094194"/>
            <a:chExt cx="914400" cy="1056874"/>
          </a:xfrm>
        </p:grpSpPr>
        <p:grpSp>
          <p:nvGrpSpPr>
            <p:cNvPr id="224" name="Group 223"/>
            <p:cNvGrpSpPr/>
            <p:nvPr/>
          </p:nvGrpSpPr>
          <p:grpSpPr>
            <a:xfrm>
              <a:off x="8534400" y="5173891"/>
              <a:ext cx="914400" cy="914400"/>
              <a:chOff x="8515985" y="5173891"/>
              <a:chExt cx="914400" cy="914400"/>
            </a:xfrm>
          </p:grpSpPr>
          <p:cxnSp>
            <p:nvCxnSpPr>
              <p:cNvPr id="210" name="Straight Connector 209"/>
              <p:cNvCxnSpPr/>
              <p:nvPr/>
            </p:nvCxnSpPr>
            <p:spPr>
              <a:xfrm>
                <a:off x="8515985" y="51738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8515985" y="60882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89731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13" name="Group 212"/>
              <p:cNvGrpSpPr/>
              <p:nvPr/>
            </p:nvGrpSpPr>
            <p:grpSpPr>
              <a:xfrm>
                <a:off x="8515985" y="5173891"/>
                <a:ext cx="914400" cy="914400"/>
                <a:chOff x="7135253" y="3042902"/>
                <a:chExt cx="914400" cy="914400"/>
              </a:xfrm>
            </p:grpSpPr>
            <p:cxnSp>
              <p:nvCxnSpPr>
                <p:cNvPr id="214" name="Straight Connector 213"/>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220" name="Straight Connector 219"/>
              <p:cNvCxnSpPr/>
              <p:nvPr/>
            </p:nvCxnSpPr>
            <p:spPr>
              <a:xfrm rot="5400000">
                <a:off x="80587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8740177" y="5182639"/>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8" name="Oval 337"/>
            <p:cNvSpPr/>
            <p:nvPr/>
          </p:nvSpPr>
          <p:spPr>
            <a:xfrm>
              <a:off x="8683117" y="509419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1" name="Straight Connector 340"/>
            <p:cNvCxnSpPr/>
            <p:nvPr/>
          </p:nvCxnSpPr>
          <p:spPr>
            <a:xfrm>
              <a:off x="9229725" y="5625088"/>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9" name="Oval 338"/>
            <p:cNvSpPr/>
            <p:nvPr/>
          </p:nvSpPr>
          <p:spPr>
            <a:xfrm>
              <a:off x="9149841" y="5998668"/>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8763000" y="5642319"/>
              <a:ext cx="4572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55" name="Group 254"/>
          <p:cNvGrpSpPr/>
          <p:nvPr/>
        </p:nvGrpSpPr>
        <p:grpSpPr>
          <a:xfrm>
            <a:off x="3771666" y="3248712"/>
            <a:ext cx="914400" cy="1056874"/>
            <a:chOff x="8534400" y="5094194"/>
            <a:chExt cx="914400" cy="1056874"/>
          </a:xfrm>
        </p:grpSpPr>
        <p:grpSp>
          <p:nvGrpSpPr>
            <p:cNvPr id="256" name="Group 255"/>
            <p:cNvGrpSpPr/>
            <p:nvPr/>
          </p:nvGrpSpPr>
          <p:grpSpPr>
            <a:xfrm>
              <a:off x="8534400" y="5173891"/>
              <a:ext cx="914400" cy="914400"/>
              <a:chOff x="8515985" y="5173891"/>
              <a:chExt cx="914400" cy="914400"/>
            </a:xfrm>
          </p:grpSpPr>
          <p:cxnSp>
            <p:nvCxnSpPr>
              <p:cNvPr id="275" name="Straight Connector 274"/>
              <p:cNvCxnSpPr/>
              <p:nvPr/>
            </p:nvCxnSpPr>
            <p:spPr>
              <a:xfrm>
                <a:off x="8515985" y="51738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6" name="Straight Connector 275"/>
              <p:cNvCxnSpPr/>
              <p:nvPr/>
            </p:nvCxnSpPr>
            <p:spPr>
              <a:xfrm>
                <a:off x="8515985" y="60882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7" name="Straight Connector 276"/>
              <p:cNvCxnSpPr/>
              <p:nvPr/>
            </p:nvCxnSpPr>
            <p:spPr>
              <a:xfrm rot="5400000">
                <a:off x="89731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78" name="Group 277"/>
              <p:cNvGrpSpPr/>
              <p:nvPr/>
            </p:nvGrpSpPr>
            <p:grpSpPr>
              <a:xfrm>
                <a:off x="8515985" y="5173891"/>
                <a:ext cx="914400" cy="914400"/>
                <a:chOff x="7135253" y="3042902"/>
                <a:chExt cx="914400" cy="914400"/>
              </a:xfrm>
            </p:grpSpPr>
            <p:cxnSp>
              <p:nvCxnSpPr>
                <p:cNvPr id="281" name="Straight Connector 280"/>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2" name="Straight Connector 281"/>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3" name="Straight Connector 282"/>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4" name="Straight Connector 283"/>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5" name="Straight Connector 284"/>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0" name="Straight Connector 299"/>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279" name="Straight Connector 278"/>
              <p:cNvCxnSpPr/>
              <p:nvPr/>
            </p:nvCxnSpPr>
            <p:spPr>
              <a:xfrm rot="5400000">
                <a:off x="80587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80" name="Straight Connector 279"/>
              <p:cNvCxnSpPr/>
              <p:nvPr/>
            </p:nvCxnSpPr>
            <p:spPr>
              <a:xfrm>
                <a:off x="8740177" y="5182639"/>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62" name="Oval 261"/>
            <p:cNvSpPr/>
            <p:nvPr/>
          </p:nvSpPr>
          <p:spPr>
            <a:xfrm>
              <a:off x="8683117" y="509419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66" name="Straight Connector 265"/>
            <p:cNvCxnSpPr/>
            <p:nvPr/>
          </p:nvCxnSpPr>
          <p:spPr>
            <a:xfrm>
              <a:off x="9229725" y="5625088"/>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273" name="Oval 272"/>
            <p:cNvSpPr/>
            <p:nvPr/>
          </p:nvSpPr>
          <p:spPr>
            <a:xfrm>
              <a:off x="9149841" y="5998668"/>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4" name="Straight Connector 273"/>
            <p:cNvCxnSpPr/>
            <p:nvPr/>
          </p:nvCxnSpPr>
          <p:spPr>
            <a:xfrm>
              <a:off x="8763000" y="5642319"/>
              <a:ext cx="4572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 name="TextBox 2"/>
          <p:cNvSpPr txBox="1"/>
          <p:nvPr/>
        </p:nvSpPr>
        <p:spPr>
          <a:xfrm>
            <a:off x="3876582" y="2873828"/>
            <a:ext cx="1858201" cy="492443"/>
          </a:xfrm>
          <a:prstGeom prst="rect">
            <a:avLst/>
          </a:prstGeom>
          <a:noFill/>
        </p:spPr>
        <p:txBody>
          <a:bodyPr wrap="none" rtlCol="0">
            <a:spAutoFit/>
          </a:bodyPr>
          <a:lstStyle/>
          <a:p>
            <a:r>
              <a:rPr lang="en-US" sz="2600" dirty="0"/>
              <a:t>“Short-cuts”</a:t>
            </a:r>
          </a:p>
        </p:txBody>
      </p:sp>
      <p:grpSp>
        <p:nvGrpSpPr>
          <p:cNvPr id="298" name="Group 297"/>
          <p:cNvGrpSpPr/>
          <p:nvPr/>
        </p:nvGrpSpPr>
        <p:grpSpPr>
          <a:xfrm>
            <a:off x="6357944" y="1371600"/>
            <a:ext cx="1452561" cy="1452563"/>
            <a:chOff x="1023944" y="2778981"/>
            <a:chExt cx="1452561" cy="1452563"/>
          </a:xfrm>
        </p:grpSpPr>
        <p:cxnSp>
          <p:nvCxnSpPr>
            <p:cNvPr id="301" name="Straight Connector 300"/>
            <p:cNvCxnSpPr/>
            <p:nvPr/>
          </p:nvCxnSpPr>
          <p:spPr>
            <a:xfrm>
              <a:off x="1295400" y="30480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2" name="Straight Connector 301"/>
            <p:cNvCxnSpPr/>
            <p:nvPr/>
          </p:nvCxnSpPr>
          <p:spPr>
            <a:xfrm>
              <a:off x="1295400" y="32766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3" name="Straight Connector 302"/>
            <p:cNvCxnSpPr/>
            <p:nvPr/>
          </p:nvCxnSpPr>
          <p:spPr>
            <a:xfrm>
              <a:off x="12954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4" name="Straight Connector 303"/>
            <p:cNvCxnSpPr/>
            <p:nvPr/>
          </p:nvCxnSpPr>
          <p:spPr>
            <a:xfrm>
              <a:off x="1295400" y="3733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5" name="Straight Connector 304"/>
            <p:cNvCxnSpPr/>
            <p:nvPr/>
          </p:nvCxnSpPr>
          <p:spPr>
            <a:xfrm>
              <a:off x="1295400" y="3962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6" name="Straight Connector 305"/>
            <p:cNvCxnSpPr/>
            <p:nvPr/>
          </p:nvCxnSpPr>
          <p:spPr>
            <a:xfrm rot="5400000">
              <a:off x="1752600" y="3505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07" name="Straight Connector 306"/>
            <p:cNvCxnSpPr/>
            <p:nvPr/>
          </p:nvCxnSpPr>
          <p:spPr>
            <a:xfrm rot="5400000">
              <a:off x="15240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8" name="Straight Connector 307"/>
            <p:cNvCxnSpPr/>
            <p:nvPr/>
          </p:nvCxnSpPr>
          <p:spPr>
            <a:xfrm rot="5400000">
              <a:off x="12954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09" name="Straight Connector 308"/>
            <p:cNvCxnSpPr/>
            <p:nvPr/>
          </p:nvCxnSpPr>
          <p:spPr>
            <a:xfrm rot="5400000">
              <a:off x="10668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10" name="Straight Connector 309"/>
            <p:cNvCxnSpPr/>
            <p:nvPr/>
          </p:nvCxnSpPr>
          <p:spPr>
            <a:xfrm rot="5400000">
              <a:off x="838200" y="3505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311" name="Group 310"/>
            <p:cNvGrpSpPr/>
            <p:nvPr/>
          </p:nvGrpSpPr>
          <p:grpSpPr>
            <a:xfrm>
              <a:off x="1309352" y="2778981"/>
              <a:ext cx="900448" cy="228600"/>
              <a:chOff x="1309352" y="2778981"/>
              <a:chExt cx="900448" cy="228600"/>
            </a:xfrm>
          </p:grpSpPr>
          <p:cxnSp>
            <p:nvCxnSpPr>
              <p:cNvPr id="330" name="Straight Arrow Connector 329"/>
              <p:cNvCxnSpPr/>
              <p:nvPr/>
            </p:nvCxnSpPr>
            <p:spPr>
              <a:xfrm>
                <a:off x="1309352"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a:off x="15240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2" name="Straight Arrow Connector 331"/>
              <p:cNvCxnSpPr/>
              <p:nvPr/>
            </p:nvCxnSpPr>
            <p:spPr>
              <a:xfrm>
                <a:off x="1754746"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3" name="Straight Arrow Connector 332"/>
              <p:cNvCxnSpPr/>
              <p:nvPr/>
            </p:nvCxnSpPr>
            <p:spPr>
              <a:xfrm>
                <a:off x="19812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34" name="Straight Arrow Connector 333"/>
              <p:cNvCxnSpPr/>
              <p:nvPr/>
            </p:nvCxnSpPr>
            <p:spPr>
              <a:xfrm>
                <a:off x="22098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12" name="Group 311"/>
            <p:cNvGrpSpPr/>
            <p:nvPr/>
          </p:nvGrpSpPr>
          <p:grpSpPr>
            <a:xfrm rot="5400000">
              <a:off x="1914362" y="3392819"/>
              <a:ext cx="895685" cy="228600"/>
              <a:chOff x="1309360" y="2781296"/>
              <a:chExt cx="895685" cy="228600"/>
            </a:xfrm>
          </p:grpSpPr>
          <p:cxnSp>
            <p:nvCxnSpPr>
              <p:cNvPr id="325" name="Straight Arrow Connector 324"/>
              <p:cNvCxnSpPr/>
              <p:nvPr/>
            </p:nvCxnSpPr>
            <p:spPr>
              <a:xfrm>
                <a:off x="1309360"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6" name="Straight Arrow Connector 325"/>
              <p:cNvCxnSpPr/>
              <p:nvPr/>
            </p:nvCxnSpPr>
            <p:spPr>
              <a:xfrm>
                <a:off x="1524008"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a:off x="1754754"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8" name="Straight Arrow Connector 327"/>
              <p:cNvCxnSpPr/>
              <p:nvPr/>
            </p:nvCxnSpPr>
            <p:spPr>
              <a:xfrm>
                <a:off x="1981208"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a:off x="2205045"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13" name="Group 312"/>
            <p:cNvGrpSpPr/>
            <p:nvPr/>
          </p:nvGrpSpPr>
          <p:grpSpPr>
            <a:xfrm rot="10800000">
              <a:off x="1295400" y="4002944"/>
              <a:ext cx="900448" cy="228600"/>
              <a:chOff x="1309352" y="2778856"/>
              <a:chExt cx="900448" cy="228600"/>
            </a:xfrm>
          </p:grpSpPr>
          <p:cxnSp>
            <p:nvCxnSpPr>
              <p:cNvPr id="320" name="Straight Arrow Connector 319"/>
              <p:cNvCxnSpPr/>
              <p:nvPr/>
            </p:nvCxnSpPr>
            <p:spPr>
              <a:xfrm>
                <a:off x="1309352"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1" name="Straight Arrow Connector 320"/>
              <p:cNvCxnSpPr/>
              <p:nvPr/>
            </p:nvCxnSpPr>
            <p:spPr>
              <a:xfrm>
                <a:off x="15240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2" name="Straight Arrow Connector 321"/>
              <p:cNvCxnSpPr/>
              <p:nvPr/>
            </p:nvCxnSpPr>
            <p:spPr>
              <a:xfrm>
                <a:off x="1754746"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3" name="Straight Arrow Connector 322"/>
              <p:cNvCxnSpPr/>
              <p:nvPr/>
            </p:nvCxnSpPr>
            <p:spPr>
              <a:xfrm>
                <a:off x="19812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24" name="Straight Arrow Connector 323"/>
              <p:cNvCxnSpPr/>
              <p:nvPr/>
            </p:nvCxnSpPr>
            <p:spPr>
              <a:xfrm>
                <a:off x="22098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14" name="Group 313"/>
            <p:cNvGrpSpPr/>
            <p:nvPr/>
          </p:nvGrpSpPr>
          <p:grpSpPr>
            <a:xfrm rot="16200000">
              <a:off x="688021" y="3395195"/>
              <a:ext cx="900448" cy="228602"/>
              <a:chOff x="1309352" y="2776540"/>
              <a:chExt cx="900448" cy="228602"/>
            </a:xfrm>
          </p:grpSpPr>
          <p:cxnSp>
            <p:nvCxnSpPr>
              <p:cNvPr id="315" name="Straight Arrow Connector 314"/>
              <p:cNvCxnSpPr/>
              <p:nvPr/>
            </p:nvCxnSpPr>
            <p:spPr>
              <a:xfrm>
                <a:off x="1309352" y="2776540"/>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6" name="Straight Arrow Connector 315"/>
              <p:cNvCxnSpPr/>
              <p:nvPr/>
            </p:nvCxnSpPr>
            <p:spPr>
              <a:xfrm>
                <a:off x="1524000" y="2776542"/>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7" name="Straight Arrow Connector 316"/>
              <p:cNvCxnSpPr/>
              <p:nvPr/>
            </p:nvCxnSpPr>
            <p:spPr>
              <a:xfrm>
                <a:off x="1754746" y="2776542"/>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8" name="Straight Arrow Connector 317"/>
              <p:cNvCxnSpPr/>
              <p:nvPr/>
            </p:nvCxnSpPr>
            <p:spPr>
              <a:xfrm>
                <a:off x="1981198" y="277654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19" name="Straight Arrow Connector 318"/>
              <p:cNvCxnSpPr/>
              <p:nvPr/>
            </p:nvCxnSpPr>
            <p:spPr>
              <a:xfrm>
                <a:off x="2209800" y="277654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335" name="Group 334"/>
          <p:cNvGrpSpPr/>
          <p:nvPr/>
        </p:nvGrpSpPr>
        <p:grpSpPr>
          <a:xfrm>
            <a:off x="8196259" y="1371600"/>
            <a:ext cx="1438282" cy="1440256"/>
            <a:chOff x="2862259" y="2778981"/>
            <a:chExt cx="1438282" cy="1440256"/>
          </a:xfrm>
        </p:grpSpPr>
        <p:cxnSp>
          <p:nvCxnSpPr>
            <p:cNvPr id="336" name="Straight Connector 335"/>
            <p:cNvCxnSpPr/>
            <p:nvPr/>
          </p:nvCxnSpPr>
          <p:spPr>
            <a:xfrm>
              <a:off x="3124200" y="30429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37" name="Straight Connector 336"/>
            <p:cNvCxnSpPr/>
            <p:nvPr/>
          </p:nvCxnSpPr>
          <p:spPr>
            <a:xfrm>
              <a:off x="3124200"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0" name="Straight Connector 339"/>
            <p:cNvCxnSpPr/>
            <p:nvPr/>
          </p:nvCxnSpPr>
          <p:spPr>
            <a:xfrm>
              <a:off x="31242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4" name="Straight Connector 343"/>
            <p:cNvCxnSpPr/>
            <p:nvPr/>
          </p:nvCxnSpPr>
          <p:spPr>
            <a:xfrm>
              <a:off x="3124200"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5" name="Straight Connector 344"/>
            <p:cNvCxnSpPr/>
            <p:nvPr/>
          </p:nvCxnSpPr>
          <p:spPr>
            <a:xfrm>
              <a:off x="3124200" y="39573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p:cNvCxnSpPr/>
            <p:nvPr/>
          </p:nvCxnSpPr>
          <p:spPr>
            <a:xfrm rot="5400000">
              <a:off x="3581400" y="35001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47" name="Straight Connector 346"/>
            <p:cNvCxnSpPr/>
            <p:nvPr/>
          </p:nvCxnSpPr>
          <p:spPr>
            <a:xfrm rot="5400000">
              <a:off x="33528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8" name="Straight Connector 347"/>
            <p:cNvCxnSpPr/>
            <p:nvPr/>
          </p:nvCxnSpPr>
          <p:spPr>
            <a:xfrm rot="5400000">
              <a:off x="31242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49" name="Straight Connector 348"/>
            <p:cNvCxnSpPr/>
            <p:nvPr/>
          </p:nvCxnSpPr>
          <p:spPr>
            <a:xfrm rot="5400000">
              <a:off x="28956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0" name="Straight Connector 349"/>
            <p:cNvCxnSpPr/>
            <p:nvPr/>
          </p:nvCxnSpPr>
          <p:spPr>
            <a:xfrm rot="5400000">
              <a:off x="2667000" y="35001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1" name="Straight Arrow Connector 350"/>
            <p:cNvCxnSpPr/>
            <p:nvPr/>
          </p:nvCxnSpPr>
          <p:spPr>
            <a:xfrm>
              <a:off x="3357563"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2" name="Straight Arrow Connector 351"/>
            <p:cNvCxnSpPr/>
            <p:nvPr/>
          </p:nvCxnSpPr>
          <p:spPr>
            <a:xfrm rot="5400000">
              <a:off x="4186241" y="3611718"/>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3" name="Straight Arrow Connector 352"/>
            <p:cNvCxnSpPr/>
            <p:nvPr/>
          </p:nvCxnSpPr>
          <p:spPr>
            <a:xfrm rot="10800000">
              <a:off x="3579254" y="3990637"/>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354" name="Straight Arrow Connector 353"/>
            <p:cNvCxnSpPr/>
            <p:nvPr/>
          </p:nvCxnSpPr>
          <p:spPr>
            <a:xfrm rot="16200000">
              <a:off x="2976559" y="339016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355" name="Group 354"/>
          <p:cNvGrpSpPr/>
          <p:nvPr/>
        </p:nvGrpSpPr>
        <p:grpSpPr>
          <a:xfrm>
            <a:off x="10134600" y="1645716"/>
            <a:ext cx="914400" cy="914400"/>
            <a:chOff x="4800600" y="3053097"/>
            <a:chExt cx="914400" cy="914400"/>
          </a:xfrm>
        </p:grpSpPr>
        <p:cxnSp>
          <p:nvCxnSpPr>
            <p:cNvPr id="356" name="Straight Connector 355"/>
            <p:cNvCxnSpPr/>
            <p:nvPr/>
          </p:nvCxnSpPr>
          <p:spPr>
            <a:xfrm>
              <a:off x="4800600" y="30530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7" name="Straight Connector 356"/>
            <p:cNvCxnSpPr/>
            <p:nvPr/>
          </p:nvCxnSpPr>
          <p:spPr>
            <a:xfrm>
              <a:off x="4800600" y="32816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8" name="Straight Connector 357"/>
            <p:cNvCxnSpPr/>
            <p:nvPr/>
          </p:nvCxnSpPr>
          <p:spPr>
            <a:xfrm>
              <a:off x="48006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59" name="Straight Connector 358"/>
            <p:cNvCxnSpPr/>
            <p:nvPr/>
          </p:nvCxnSpPr>
          <p:spPr>
            <a:xfrm>
              <a:off x="4800600" y="37388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0" name="Straight Connector 359"/>
            <p:cNvCxnSpPr/>
            <p:nvPr/>
          </p:nvCxnSpPr>
          <p:spPr>
            <a:xfrm>
              <a:off x="4800600" y="39674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1" name="Straight Connector 360"/>
            <p:cNvCxnSpPr/>
            <p:nvPr/>
          </p:nvCxnSpPr>
          <p:spPr>
            <a:xfrm rot="5400000">
              <a:off x="5257800" y="35102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2" name="Straight Connector 361"/>
            <p:cNvCxnSpPr/>
            <p:nvPr/>
          </p:nvCxnSpPr>
          <p:spPr>
            <a:xfrm rot="5400000">
              <a:off x="50292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3" name="Straight Connector 362"/>
            <p:cNvCxnSpPr/>
            <p:nvPr/>
          </p:nvCxnSpPr>
          <p:spPr>
            <a:xfrm rot="5400000">
              <a:off x="48006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4" name="Straight Connector 363"/>
            <p:cNvCxnSpPr/>
            <p:nvPr/>
          </p:nvCxnSpPr>
          <p:spPr>
            <a:xfrm rot="5400000">
              <a:off x="45720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365" name="Straight Connector 364"/>
            <p:cNvCxnSpPr/>
            <p:nvPr/>
          </p:nvCxnSpPr>
          <p:spPr>
            <a:xfrm rot="5400000">
              <a:off x="4343400" y="35102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6" name="Straight Arrow Connector 365"/>
            <p:cNvCxnSpPr/>
            <p:nvPr/>
          </p:nvCxnSpPr>
          <p:spPr>
            <a:xfrm rot="2700000">
              <a:off x="5372100" y="3281697"/>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7" name="Straight Arrow Connector 366"/>
            <p:cNvCxnSpPr/>
            <p:nvPr/>
          </p:nvCxnSpPr>
          <p:spPr>
            <a:xfrm rot="18900000" flipV="1">
              <a:off x="5372099" y="3502638"/>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8" name="Straight Arrow Connector 367"/>
            <p:cNvCxnSpPr/>
            <p:nvPr/>
          </p:nvCxnSpPr>
          <p:spPr>
            <a:xfrm rot="18900000" flipH="1">
              <a:off x="5143498" y="3281698"/>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369" name="Straight Arrow Connector 368"/>
            <p:cNvCxnSpPr/>
            <p:nvPr/>
          </p:nvCxnSpPr>
          <p:spPr>
            <a:xfrm rot="2700000" flipH="1" flipV="1">
              <a:off x="5143497" y="3502639"/>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2146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96"/>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7"/>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55"/>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293"/>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29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9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35"/>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355"/>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8"/>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155"/>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168"/>
                                        </p:tgtEl>
                                        <p:attrNameLst>
                                          <p:attrName>style.visibility</p:attrName>
                                        </p:attrNameLst>
                                      </p:cBhvr>
                                      <p:to>
                                        <p:strVal val="visible"/>
                                      </p:to>
                                    </p:set>
                                  </p:childTnLst>
                                </p:cTn>
                              </p:par>
                              <p:par>
                                <p:cTn id="51" presetID="1" presetClass="entr" presetSubtype="0" fill="hold" nodeType="withEffect">
                                  <p:stCondLst>
                                    <p:cond delay="0"/>
                                  </p:stCondLst>
                                  <p:childTnLst>
                                    <p:set>
                                      <p:cBhvr>
                                        <p:cTn id="52" dur="1" fill="hold">
                                          <p:stCondLst>
                                            <p:cond delay="0"/>
                                          </p:stCondLst>
                                        </p:cTn>
                                        <p:tgtEl>
                                          <p:spTgt spid="182"/>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223"/>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7" grpId="0"/>
      <p:bldP spid="8" grpId="0"/>
      <p:bldP spid="9" grpId="0"/>
      <p:bldP spid="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588630" y="3013502"/>
            <a:ext cx="7014741" cy="923330"/>
          </a:xfrm>
          <a:prstGeom prst="rect">
            <a:avLst/>
          </a:prstGeom>
          <a:noFill/>
        </p:spPr>
        <p:txBody>
          <a:bodyPr wrap="none" rtlCol="0">
            <a:spAutoFit/>
          </a:bodyPr>
          <a:lstStyle/>
          <a:p>
            <a:r>
              <a:rPr lang="en-US" sz="5400" dirty="0"/>
              <a:t>Applications and Results</a:t>
            </a:r>
          </a:p>
        </p:txBody>
      </p:sp>
    </p:spTree>
    <p:extLst>
      <p:ext uri="{BB962C8B-B14F-4D97-AF65-F5344CB8AC3E}">
        <p14:creationId xmlns:p14="http://schemas.microsoft.com/office/powerpoint/2010/main" val="356637203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4000" dirty="0"/>
              <a:t>Street networks for different functional goals</a:t>
            </a:r>
          </a:p>
        </p:txBody>
      </p:sp>
      <p:pic>
        <p:nvPicPr>
          <p:cNvPr id="11" name="Picture 10"/>
          <p:cNvPicPr>
            <a:picLocks noChangeAspect="1"/>
          </p:cNvPicPr>
          <p:nvPr/>
        </p:nvPicPr>
        <p:blipFill>
          <a:blip r:embed="rId3"/>
          <a:stretch>
            <a:fillRect/>
          </a:stretch>
        </p:blipFill>
        <p:spPr>
          <a:xfrm>
            <a:off x="67322" y="2025590"/>
            <a:ext cx="12059097" cy="3810000"/>
          </a:xfrm>
          <a:prstGeom prst="rect">
            <a:avLst/>
          </a:prstGeom>
        </p:spPr>
      </p:pic>
      <p:sp>
        <p:nvSpPr>
          <p:cNvPr id="12" name="Rectangle 11"/>
          <p:cNvSpPr/>
          <p:nvPr/>
        </p:nvSpPr>
        <p:spPr>
          <a:xfrm>
            <a:off x="39211" y="1984902"/>
            <a:ext cx="4793199" cy="3886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54934" y="5911790"/>
            <a:ext cx="5017527" cy="461665"/>
          </a:xfrm>
          <a:prstGeom prst="rect">
            <a:avLst/>
          </a:prstGeom>
          <a:noFill/>
        </p:spPr>
        <p:txBody>
          <a:bodyPr wrap="none" rtlCol="0">
            <a:spAutoFit/>
          </a:bodyPr>
          <a:lstStyle/>
          <a:p>
            <a:r>
              <a:rPr lang="en-US" sz="2400" dirty="0"/>
              <a:t>Min. network length vs. travel distance</a:t>
            </a:r>
          </a:p>
        </p:txBody>
      </p:sp>
      <p:sp>
        <p:nvSpPr>
          <p:cNvPr id="16" name="Rectangle 15"/>
          <p:cNvSpPr/>
          <p:nvPr/>
        </p:nvSpPr>
        <p:spPr>
          <a:xfrm>
            <a:off x="4921188" y="1981200"/>
            <a:ext cx="2349623" cy="3886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59589" y="1981200"/>
            <a:ext cx="2349623" cy="3886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p:cNvSpPr/>
          <p:nvPr/>
        </p:nvSpPr>
        <p:spPr>
          <a:xfrm>
            <a:off x="9797990" y="1981200"/>
            <a:ext cx="2349623" cy="38862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887591" y="5911790"/>
            <a:ext cx="2416815" cy="461665"/>
          </a:xfrm>
          <a:prstGeom prst="rect">
            <a:avLst/>
          </a:prstGeom>
          <a:noFill/>
        </p:spPr>
        <p:txBody>
          <a:bodyPr wrap="none" rtlCol="0">
            <a:spAutoFit/>
          </a:bodyPr>
          <a:lstStyle/>
          <a:p>
            <a:r>
              <a:rPr lang="en-US" sz="2400" dirty="0"/>
              <a:t>Tree-like topology</a:t>
            </a:r>
          </a:p>
        </p:txBody>
      </p:sp>
      <p:sp>
        <p:nvSpPr>
          <p:cNvPr id="20" name="TextBox 19"/>
          <p:cNvSpPr txBox="1"/>
          <p:nvPr/>
        </p:nvSpPr>
        <p:spPr>
          <a:xfrm>
            <a:off x="6400800" y="5911790"/>
            <a:ext cx="4373954" cy="461665"/>
          </a:xfrm>
          <a:prstGeom prst="rect">
            <a:avLst/>
          </a:prstGeom>
          <a:noFill/>
        </p:spPr>
        <p:txBody>
          <a:bodyPr wrap="none" rtlCol="0">
            <a:spAutoFit/>
          </a:bodyPr>
          <a:lstStyle/>
          <a:p>
            <a:r>
              <a:rPr lang="en-US" sz="2400" dirty="0"/>
              <a:t>Encourage vertical through-traffic</a:t>
            </a:r>
          </a:p>
        </p:txBody>
      </p:sp>
      <p:sp>
        <p:nvSpPr>
          <p:cNvPr id="21" name="TextBox 20"/>
          <p:cNvSpPr txBox="1"/>
          <p:nvPr/>
        </p:nvSpPr>
        <p:spPr>
          <a:xfrm>
            <a:off x="9593123" y="5911790"/>
            <a:ext cx="2605842" cy="461665"/>
          </a:xfrm>
          <a:prstGeom prst="rect">
            <a:avLst/>
          </a:prstGeom>
          <a:noFill/>
        </p:spPr>
        <p:txBody>
          <a:bodyPr wrap="none" rtlCol="0">
            <a:spAutoFit/>
          </a:bodyPr>
          <a:lstStyle/>
          <a:p>
            <a:r>
              <a:rPr lang="en-US" sz="2400" dirty="0"/>
              <a:t>Higher connectivity</a:t>
            </a:r>
          </a:p>
        </p:txBody>
      </p:sp>
    </p:spTree>
    <p:extLst>
      <p:ext uri="{BB962C8B-B14F-4D97-AF65-F5344CB8AC3E}">
        <p14:creationId xmlns:p14="http://schemas.microsoft.com/office/powerpoint/2010/main" val="4110234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1" nodeType="click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6"/>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9"/>
                                        </p:tgtEl>
                                        <p:attrNameLst>
                                          <p:attrName>style.visibility</p:attrName>
                                        </p:attrNameLst>
                                      </p:cBhvr>
                                      <p:to>
                                        <p:strVal val="hidden"/>
                                      </p:to>
                                    </p:set>
                                  </p:childTnLst>
                                </p:cTn>
                              </p:par>
                              <p:par>
                                <p:cTn id="25" presetID="1" presetClass="entr" presetSubtype="0" fill="hold" grpId="0"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grpId="1" nodeType="clickEffect">
                                  <p:stCondLst>
                                    <p:cond delay="0"/>
                                  </p:stCondLst>
                                  <p:childTnLst>
                                    <p:set>
                                      <p:cBhvr>
                                        <p:cTn id="32" dur="1" fill="hold">
                                          <p:stCondLst>
                                            <p:cond delay="0"/>
                                          </p:stCondLst>
                                        </p:cTn>
                                        <p:tgtEl>
                                          <p:spTgt spid="17"/>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0"/>
                                        </p:tgtEl>
                                        <p:attrNameLst>
                                          <p:attrName>style.visibility</p:attrName>
                                        </p:attrNameLst>
                                      </p:cBhvr>
                                      <p:to>
                                        <p:strVal val="hidden"/>
                                      </p:to>
                                    </p:set>
                                  </p:childTnLst>
                                </p:cTn>
                              </p:par>
                              <p:par>
                                <p:cTn id="35" presetID="1" presetClass="entr" presetSubtype="0"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13" grpId="0"/>
      <p:bldP spid="13" grpId="1"/>
      <p:bldP spid="16" grpId="0" animBg="1"/>
      <p:bldP spid="16" grpId="1" animBg="1"/>
      <p:bldP spid="17" grpId="0" animBg="1"/>
      <p:bldP spid="17" grpId="1" animBg="1"/>
      <p:bldP spid="18" grpId="0" animBg="1"/>
      <p:bldP spid="19" grpId="0"/>
      <p:bldP spid="19" grpId="1"/>
      <p:bldP spid="20" grpId="0"/>
      <p:bldP spid="20" grpId="1"/>
      <p:bldP spid="21"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rot="16200000">
            <a:off x="1303285" y="2266133"/>
            <a:ext cx="4052841" cy="2873376"/>
          </a:xfrm>
          <a:prstGeom prst="rect">
            <a:avLst/>
          </a:prstGeom>
        </p:spPr>
      </p:pic>
      <p:sp>
        <p:nvSpPr>
          <p:cNvPr id="2" name="Title 1"/>
          <p:cNvSpPr>
            <a:spLocks noGrp="1"/>
          </p:cNvSpPr>
          <p:nvPr>
            <p:ph type="title"/>
          </p:nvPr>
        </p:nvSpPr>
        <p:spPr>
          <a:xfrm>
            <a:off x="228600" y="12276"/>
            <a:ext cx="10515600" cy="1325563"/>
          </a:xfrm>
        </p:spPr>
        <p:txBody>
          <a:bodyPr/>
          <a:lstStyle/>
          <a:p>
            <a:r>
              <a:rPr lang="en-US" dirty="0"/>
              <a:t>Design study</a:t>
            </a:r>
          </a:p>
        </p:txBody>
      </p:sp>
      <p:pic>
        <p:nvPicPr>
          <p:cNvPr id="14" name="Picture 13"/>
          <p:cNvPicPr>
            <a:picLocks noChangeAspect="1"/>
          </p:cNvPicPr>
          <p:nvPr/>
        </p:nvPicPr>
        <p:blipFill>
          <a:blip r:embed="rId4"/>
          <a:stretch>
            <a:fillRect/>
          </a:stretch>
        </p:blipFill>
        <p:spPr>
          <a:xfrm>
            <a:off x="6990749" y="3216330"/>
            <a:ext cx="2688929" cy="2218366"/>
          </a:xfrm>
          <a:prstGeom prst="rect">
            <a:avLst/>
          </a:prstGeom>
          <a:ln>
            <a:noFill/>
          </a:ln>
          <a:effectLst/>
        </p:spPr>
      </p:pic>
      <p:sp>
        <p:nvSpPr>
          <p:cNvPr id="15" name="TextBox 10"/>
          <p:cNvSpPr txBox="1"/>
          <p:nvPr/>
        </p:nvSpPr>
        <p:spPr>
          <a:xfrm>
            <a:off x="5867400" y="5801380"/>
            <a:ext cx="5567422"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SUMO: Simulation of Urban </a:t>
            </a:r>
            <a:r>
              <a:rPr lang="en-US" sz="2800" dirty="0" err="1"/>
              <a:t>MObility</a:t>
            </a:r>
            <a:endParaRPr lang="en-US" sz="2800" dirty="0"/>
          </a:p>
        </p:txBody>
      </p:sp>
      <p:sp>
        <p:nvSpPr>
          <p:cNvPr id="39" name="TextBox 38"/>
          <p:cNvSpPr txBox="1"/>
          <p:nvPr/>
        </p:nvSpPr>
        <p:spPr>
          <a:xfrm>
            <a:off x="1202574" y="5801380"/>
            <a:ext cx="4319580" cy="523220"/>
          </a:xfrm>
          <a:prstGeom prst="rect">
            <a:avLst/>
          </a:prstGeom>
          <a:noFill/>
        </p:spPr>
        <p:txBody>
          <a:bodyPr wrap="none" rtlCol="0">
            <a:spAutoFit/>
          </a:bodyPr>
          <a:lstStyle/>
          <a:p>
            <a:r>
              <a:rPr lang="en-US" sz="2800" dirty="0"/>
              <a:t>King’s Cross re-development</a:t>
            </a:r>
          </a:p>
        </p:txBody>
      </p:sp>
      <p:pic>
        <p:nvPicPr>
          <p:cNvPr id="3" name="Picture 2"/>
          <p:cNvPicPr>
            <a:picLocks noChangeAspect="1"/>
          </p:cNvPicPr>
          <p:nvPr/>
        </p:nvPicPr>
        <p:blipFill>
          <a:blip r:embed="rId5"/>
          <a:stretch>
            <a:fillRect/>
          </a:stretch>
        </p:blipFill>
        <p:spPr>
          <a:xfrm>
            <a:off x="6858000" y="2362200"/>
            <a:ext cx="3015608" cy="693028"/>
          </a:xfrm>
          <a:prstGeom prst="rect">
            <a:avLst/>
          </a:prstGeom>
        </p:spPr>
      </p:pic>
      <p:sp>
        <p:nvSpPr>
          <p:cNvPr id="5" name="TextBox 4"/>
          <p:cNvSpPr txBox="1"/>
          <p:nvPr/>
        </p:nvSpPr>
        <p:spPr>
          <a:xfrm>
            <a:off x="3124200" y="3083004"/>
            <a:ext cx="577402" cy="1107996"/>
          </a:xfrm>
          <a:prstGeom prst="rect">
            <a:avLst/>
          </a:prstGeom>
          <a:noFill/>
        </p:spPr>
        <p:txBody>
          <a:bodyPr wrap="none" rtlCol="0">
            <a:spAutoFit/>
          </a:bodyPr>
          <a:lstStyle/>
          <a:p>
            <a:r>
              <a:rPr lang="en-US" sz="6600" dirty="0" smtClean="0"/>
              <a:t>?</a:t>
            </a:r>
            <a:endParaRPr lang="en-US" sz="6600" dirty="0"/>
          </a:p>
        </p:txBody>
      </p:sp>
    </p:spTree>
    <p:extLst>
      <p:ext uri="{BB962C8B-B14F-4D97-AF65-F5344CB8AC3E}">
        <p14:creationId xmlns:p14="http://schemas.microsoft.com/office/powerpoint/2010/main" val="6110877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 name="Picture 3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21366" y="864224"/>
            <a:ext cx="1661448" cy="2468880"/>
          </a:xfrm>
          <a:prstGeom prst="rect">
            <a:avLst/>
          </a:prstGeom>
        </p:spPr>
      </p:pic>
      <p:pic>
        <p:nvPicPr>
          <p:cNvPr id="31" name="Picture 3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316006" y="864224"/>
            <a:ext cx="1661448" cy="2468880"/>
          </a:xfrm>
          <a:prstGeom prst="rect">
            <a:avLst/>
          </a:prstGeom>
        </p:spPr>
      </p:pic>
      <p:sp>
        <p:nvSpPr>
          <p:cNvPr id="2" name="Title 1"/>
          <p:cNvSpPr>
            <a:spLocks noGrp="1"/>
          </p:cNvSpPr>
          <p:nvPr>
            <p:ph type="title"/>
          </p:nvPr>
        </p:nvSpPr>
        <p:spPr>
          <a:xfrm>
            <a:off x="228600" y="12276"/>
            <a:ext cx="10515600" cy="1325563"/>
          </a:xfrm>
        </p:spPr>
        <p:txBody>
          <a:bodyPr/>
          <a:lstStyle/>
          <a:p>
            <a:r>
              <a:rPr lang="en-US" dirty="0"/>
              <a:t>Design study</a:t>
            </a:r>
          </a:p>
        </p:txBody>
      </p:sp>
      <p:pic>
        <p:nvPicPr>
          <p:cNvPr id="8" name="Picture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42129" y="266368"/>
            <a:ext cx="2092671" cy="3066736"/>
          </a:xfrm>
          <a:prstGeom prst="rect">
            <a:avLst/>
          </a:prstGeom>
        </p:spPr>
      </p:pic>
      <p:pic>
        <p:nvPicPr>
          <p:cNvPr id="14" name="Picture 13"/>
          <p:cNvPicPr>
            <a:picLocks noChangeAspect="1"/>
          </p:cNvPicPr>
          <p:nvPr/>
        </p:nvPicPr>
        <p:blipFill>
          <a:blip r:embed="rId6"/>
          <a:stretch>
            <a:fillRect/>
          </a:stretch>
        </p:blipFill>
        <p:spPr>
          <a:xfrm>
            <a:off x="893341" y="4495800"/>
            <a:ext cx="2134747" cy="1761166"/>
          </a:xfrm>
          <a:prstGeom prst="rect">
            <a:avLst/>
          </a:prstGeom>
          <a:ln>
            <a:noFill/>
          </a:ln>
          <a:effectLst>
            <a:outerShdw blurRad="190500" algn="tl" rotWithShape="0">
              <a:srgbClr val="000000">
                <a:alpha val="70000"/>
              </a:srgbClr>
            </a:outerShdw>
          </a:effectLst>
        </p:spPr>
      </p:pic>
      <p:sp>
        <p:nvSpPr>
          <p:cNvPr id="15" name="TextBox 10"/>
          <p:cNvSpPr txBox="1"/>
          <p:nvPr/>
        </p:nvSpPr>
        <p:spPr>
          <a:xfrm>
            <a:off x="1403219" y="6256966"/>
            <a:ext cx="1125629"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SUMO</a:t>
            </a:r>
          </a:p>
        </p:txBody>
      </p:sp>
      <p:pic>
        <p:nvPicPr>
          <p:cNvPr id="24" name="Picture 2" descr="https://encrypted-tbn1.gstatic.com/images?q=tbn:ANd9GcQJ_z6J_SSAiFAX_1C_15HJ6awTHqmcR3EMCsdRo2wFtBx-YhfH9z6sBw"/>
          <p:cNvPicPr>
            <a:picLocks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96229" y="3179207"/>
            <a:ext cx="731520" cy="1005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447017" y="3036776"/>
            <a:ext cx="750456" cy="369332"/>
          </a:xfrm>
          <a:prstGeom prst="rect">
            <a:avLst/>
          </a:prstGeom>
          <a:noFill/>
        </p:spPr>
        <p:txBody>
          <a:bodyPr wrap="square" rtlCol="0">
            <a:spAutoFit/>
          </a:bodyPr>
          <a:lstStyle/>
          <a:p>
            <a:r>
              <a:rPr lang="en-US" dirty="0"/>
              <a:t>1000</a:t>
            </a:r>
          </a:p>
        </p:txBody>
      </p:sp>
      <p:sp>
        <p:nvSpPr>
          <p:cNvPr id="26" name="TextBox 25"/>
          <p:cNvSpPr txBox="1"/>
          <p:nvPr/>
        </p:nvSpPr>
        <p:spPr>
          <a:xfrm>
            <a:off x="7558104" y="3036776"/>
            <a:ext cx="351745" cy="369332"/>
          </a:xfrm>
          <a:prstGeom prst="rect">
            <a:avLst/>
          </a:prstGeom>
          <a:noFill/>
        </p:spPr>
        <p:txBody>
          <a:bodyPr wrap="square" rtlCol="0">
            <a:spAutoFit/>
          </a:bodyPr>
          <a:lstStyle/>
          <a:p>
            <a:r>
              <a:rPr lang="en-US" dirty="0"/>
              <a:t>0</a:t>
            </a:r>
          </a:p>
        </p:txBody>
      </p:sp>
      <p:sp>
        <p:nvSpPr>
          <p:cNvPr id="32" name="TextBox 31"/>
          <p:cNvSpPr txBox="1"/>
          <p:nvPr/>
        </p:nvSpPr>
        <p:spPr>
          <a:xfrm>
            <a:off x="7780267" y="2857500"/>
            <a:ext cx="1207008" cy="369332"/>
          </a:xfrm>
          <a:prstGeom prst="rect">
            <a:avLst/>
          </a:prstGeom>
          <a:noFill/>
        </p:spPr>
        <p:txBody>
          <a:bodyPr wrap="square" rtlCol="0">
            <a:spAutoFit/>
          </a:bodyPr>
          <a:lstStyle/>
          <a:p>
            <a:r>
              <a:rPr lang="en-US" dirty="0"/>
              <a:t>Traffic</a:t>
            </a:r>
          </a:p>
        </p:txBody>
      </p:sp>
      <p:sp>
        <p:nvSpPr>
          <p:cNvPr id="33" name="TextBox 32"/>
          <p:cNvSpPr txBox="1"/>
          <p:nvPr/>
        </p:nvSpPr>
        <p:spPr>
          <a:xfrm>
            <a:off x="3832753" y="206514"/>
            <a:ext cx="1882247" cy="707886"/>
          </a:xfrm>
          <a:prstGeom prst="rect">
            <a:avLst/>
          </a:prstGeom>
          <a:noFill/>
        </p:spPr>
        <p:txBody>
          <a:bodyPr wrap="none" rtlCol="0">
            <a:spAutoFit/>
          </a:bodyPr>
          <a:lstStyle/>
          <a:p>
            <a:r>
              <a:rPr lang="en-US" sz="2000" dirty="0"/>
              <a:t>Length: 18063 </a:t>
            </a:r>
          </a:p>
          <a:p>
            <a:r>
              <a:rPr lang="en-US" sz="2000" dirty="0"/>
              <a:t>SUMO time: 20s</a:t>
            </a:r>
          </a:p>
        </p:txBody>
      </p:sp>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326234" y="269864"/>
            <a:ext cx="2090285" cy="3063240"/>
          </a:xfrm>
          <a:prstGeom prst="rect">
            <a:avLst/>
          </a:prstGeom>
        </p:spPr>
      </p:pic>
      <p:sp>
        <p:nvSpPr>
          <p:cNvPr id="38" name="TextBox 37"/>
          <p:cNvSpPr txBox="1"/>
          <p:nvPr/>
        </p:nvSpPr>
        <p:spPr>
          <a:xfrm>
            <a:off x="8176153" y="206514"/>
            <a:ext cx="1882247" cy="707886"/>
          </a:xfrm>
          <a:prstGeom prst="rect">
            <a:avLst/>
          </a:prstGeom>
          <a:noFill/>
        </p:spPr>
        <p:txBody>
          <a:bodyPr wrap="none" rtlCol="0">
            <a:spAutoFit/>
          </a:bodyPr>
          <a:lstStyle/>
          <a:p>
            <a:r>
              <a:rPr lang="en-US" sz="2000" dirty="0"/>
              <a:t>Length: 19417 </a:t>
            </a:r>
          </a:p>
          <a:p>
            <a:r>
              <a:rPr lang="en-US" sz="2000" dirty="0"/>
              <a:t>SUMO time: 18s</a:t>
            </a:r>
          </a:p>
        </p:txBody>
      </p:sp>
      <p:sp>
        <p:nvSpPr>
          <p:cNvPr id="39" name="TextBox 38"/>
          <p:cNvSpPr txBox="1"/>
          <p:nvPr/>
        </p:nvSpPr>
        <p:spPr>
          <a:xfrm>
            <a:off x="107306" y="3857625"/>
            <a:ext cx="3730317" cy="461665"/>
          </a:xfrm>
          <a:prstGeom prst="rect">
            <a:avLst/>
          </a:prstGeom>
          <a:noFill/>
        </p:spPr>
        <p:txBody>
          <a:bodyPr wrap="none" rtlCol="0">
            <a:spAutoFit/>
          </a:bodyPr>
          <a:lstStyle/>
          <a:p>
            <a:r>
              <a:rPr lang="en-US" sz="2400" dirty="0"/>
              <a:t>King’s Cross re-development</a:t>
            </a:r>
          </a:p>
        </p:txBody>
      </p:sp>
      <p:sp>
        <p:nvSpPr>
          <p:cNvPr id="3" name="Rectangle 2"/>
          <p:cNvSpPr/>
          <p:nvPr/>
        </p:nvSpPr>
        <p:spPr>
          <a:xfrm>
            <a:off x="3813312" y="186636"/>
            <a:ext cx="7996254" cy="322248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8" name="Picture 17"/>
          <p:cNvPicPr>
            <a:picLocks noChangeAspect="1"/>
          </p:cNvPicPr>
          <p:nvPr/>
        </p:nvPicPr>
        <p:blipFill>
          <a:blip r:embed="rId9"/>
          <a:stretch>
            <a:fillRect/>
          </a:stretch>
        </p:blipFill>
        <p:spPr>
          <a:xfrm rot="16200000">
            <a:off x="606114" y="1578489"/>
            <a:ext cx="2700691" cy="1914731"/>
          </a:xfrm>
          <a:prstGeom prst="rect">
            <a:avLst/>
          </a:prstGeom>
        </p:spPr>
      </p:pic>
      <p:sp>
        <p:nvSpPr>
          <p:cNvPr id="20" name="TextBox 19"/>
          <p:cNvSpPr txBox="1"/>
          <p:nvPr/>
        </p:nvSpPr>
        <p:spPr>
          <a:xfrm>
            <a:off x="1833497" y="2301513"/>
            <a:ext cx="397866" cy="646331"/>
          </a:xfrm>
          <a:prstGeom prst="rect">
            <a:avLst/>
          </a:prstGeom>
          <a:noFill/>
        </p:spPr>
        <p:txBody>
          <a:bodyPr wrap="none" rtlCol="0">
            <a:spAutoFit/>
          </a:bodyPr>
          <a:lstStyle/>
          <a:p>
            <a:r>
              <a:rPr lang="en-US" sz="3600" dirty="0" smtClean="0"/>
              <a:t>?</a:t>
            </a:r>
            <a:endParaRPr lang="en-US" sz="3600" dirty="0"/>
          </a:p>
        </p:txBody>
      </p:sp>
    </p:spTree>
    <p:extLst>
      <p:ext uri="{BB962C8B-B14F-4D97-AF65-F5344CB8AC3E}">
        <p14:creationId xmlns:p14="http://schemas.microsoft.com/office/powerpoint/2010/main" val="40085105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9683036" y="3643421"/>
            <a:ext cx="2051764" cy="3043957"/>
          </a:xfrm>
          <a:prstGeom prst="rect">
            <a:avLst/>
          </a:prstGeom>
        </p:spPr>
      </p:pic>
      <p:pic>
        <p:nvPicPr>
          <p:cNvPr id="36" name="Picture 3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021366" y="864224"/>
            <a:ext cx="1661448" cy="2468880"/>
          </a:xfrm>
          <a:prstGeom prst="rect">
            <a:avLst/>
          </a:prstGeom>
        </p:spPr>
      </p:pic>
      <p:pic>
        <p:nvPicPr>
          <p:cNvPr id="30" name="Picture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74383" y="4229888"/>
            <a:ext cx="1661448" cy="2468880"/>
          </a:xfrm>
          <a:prstGeom prst="rect">
            <a:avLst/>
          </a:prstGeom>
        </p:spPr>
      </p:pic>
      <p:pic>
        <p:nvPicPr>
          <p:cNvPr id="31" name="Picture 3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16006" y="864224"/>
            <a:ext cx="1661448" cy="2468880"/>
          </a:xfrm>
          <a:prstGeom prst="rect">
            <a:avLst/>
          </a:prstGeom>
        </p:spPr>
      </p:pic>
      <p:sp>
        <p:nvSpPr>
          <p:cNvPr id="2" name="Title 1"/>
          <p:cNvSpPr>
            <a:spLocks noGrp="1"/>
          </p:cNvSpPr>
          <p:nvPr>
            <p:ph type="title"/>
          </p:nvPr>
        </p:nvSpPr>
        <p:spPr>
          <a:xfrm>
            <a:off x="228600" y="12276"/>
            <a:ext cx="10515600" cy="1325563"/>
          </a:xfrm>
        </p:spPr>
        <p:txBody>
          <a:bodyPr/>
          <a:lstStyle/>
          <a:p>
            <a:r>
              <a:rPr lang="en-US" dirty="0"/>
              <a:t>Design study</a:t>
            </a:r>
          </a:p>
        </p:txBody>
      </p:sp>
      <p:pic>
        <p:nvPicPr>
          <p:cNvPr id="8" name="Picture 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42129" y="266368"/>
            <a:ext cx="2092671" cy="3066736"/>
          </a:xfrm>
          <a:prstGeom prst="rect">
            <a:avLst/>
          </a:prstGeo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95760" y="3632032"/>
            <a:ext cx="2092671" cy="3066736"/>
          </a:xfrm>
          <a:prstGeom prst="rect">
            <a:avLst/>
          </a:prstGeom>
        </p:spPr>
      </p:pic>
      <p:pic>
        <p:nvPicPr>
          <p:cNvPr id="14" name="Picture 13"/>
          <p:cNvPicPr>
            <a:picLocks noChangeAspect="1"/>
          </p:cNvPicPr>
          <p:nvPr/>
        </p:nvPicPr>
        <p:blipFill>
          <a:blip r:embed="rId9"/>
          <a:stretch>
            <a:fillRect/>
          </a:stretch>
        </p:blipFill>
        <p:spPr>
          <a:xfrm>
            <a:off x="893341" y="4495800"/>
            <a:ext cx="2134747" cy="1761166"/>
          </a:xfrm>
          <a:prstGeom prst="rect">
            <a:avLst/>
          </a:prstGeom>
          <a:ln>
            <a:noFill/>
          </a:ln>
          <a:effectLst>
            <a:outerShdw blurRad="190500" algn="tl" rotWithShape="0">
              <a:srgbClr val="000000">
                <a:alpha val="70000"/>
              </a:srgbClr>
            </a:outerShdw>
          </a:effectLst>
        </p:spPr>
      </p:pic>
      <p:sp>
        <p:nvSpPr>
          <p:cNvPr id="15" name="TextBox 10"/>
          <p:cNvSpPr txBox="1"/>
          <p:nvPr/>
        </p:nvSpPr>
        <p:spPr>
          <a:xfrm>
            <a:off x="1403219" y="6256966"/>
            <a:ext cx="1125629" cy="523220"/>
          </a:xfrm>
          <a:prstGeom prst="rect">
            <a:avLst/>
          </a:prstGeom>
          <a:noFill/>
        </p:spPr>
        <p:txBody>
          <a:bodyPr wrap="non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800" dirty="0"/>
              <a:t>SUMO</a:t>
            </a:r>
          </a:p>
        </p:txBody>
      </p:sp>
      <p:pic>
        <p:nvPicPr>
          <p:cNvPr id="24" name="Picture 2" descr="https://encrypted-tbn1.gstatic.com/images?q=tbn:ANd9GcQJ_z6J_SSAiFAX_1C_15HJ6awTHqmcR3EMCsdRo2wFtBx-YhfH9z6sBw"/>
          <p:cNvPicPr>
            <a:picLocks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796229" y="3179207"/>
            <a:ext cx="731520" cy="100584"/>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p:cNvSpPr txBox="1"/>
          <p:nvPr/>
        </p:nvSpPr>
        <p:spPr>
          <a:xfrm>
            <a:off x="8447017" y="3036776"/>
            <a:ext cx="750456" cy="369332"/>
          </a:xfrm>
          <a:prstGeom prst="rect">
            <a:avLst/>
          </a:prstGeom>
          <a:noFill/>
        </p:spPr>
        <p:txBody>
          <a:bodyPr wrap="square" rtlCol="0">
            <a:spAutoFit/>
          </a:bodyPr>
          <a:lstStyle/>
          <a:p>
            <a:r>
              <a:rPr lang="en-US" dirty="0"/>
              <a:t>1000</a:t>
            </a:r>
          </a:p>
        </p:txBody>
      </p:sp>
      <p:sp>
        <p:nvSpPr>
          <p:cNvPr id="26" name="TextBox 25"/>
          <p:cNvSpPr txBox="1"/>
          <p:nvPr/>
        </p:nvSpPr>
        <p:spPr>
          <a:xfrm>
            <a:off x="7558104" y="3036776"/>
            <a:ext cx="351745" cy="369332"/>
          </a:xfrm>
          <a:prstGeom prst="rect">
            <a:avLst/>
          </a:prstGeom>
          <a:noFill/>
        </p:spPr>
        <p:txBody>
          <a:bodyPr wrap="square" rtlCol="0">
            <a:spAutoFit/>
          </a:bodyPr>
          <a:lstStyle/>
          <a:p>
            <a:r>
              <a:rPr lang="en-US" dirty="0"/>
              <a:t>0</a:t>
            </a:r>
          </a:p>
        </p:txBody>
      </p:sp>
      <p:sp>
        <p:nvSpPr>
          <p:cNvPr id="32" name="TextBox 31"/>
          <p:cNvSpPr txBox="1"/>
          <p:nvPr/>
        </p:nvSpPr>
        <p:spPr>
          <a:xfrm>
            <a:off x="7780267" y="2857500"/>
            <a:ext cx="1207008" cy="369332"/>
          </a:xfrm>
          <a:prstGeom prst="rect">
            <a:avLst/>
          </a:prstGeom>
          <a:noFill/>
        </p:spPr>
        <p:txBody>
          <a:bodyPr wrap="square" rtlCol="0">
            <a:spAutoFit/>
          </a:bodyPr>
          <a:lstStyle/>
          <a:p>
            <a:r>
              <a:rPr lang="en-US" dirty="0"/>
              <a:t>Traffic</a:t>
            </a:r>
          </a:p>
        </p:txBody>
      </p:sp>
      <p:sp>
        <p:nvSpPr>
          <p:cNvPr id="33" name="TextBox 32"/>
          <p:cNvSpPr txBox="1"/>
          <p:nvPr/>
        </p:nvSpPr>
        <p:spPr>
          <a:xfrm>
            <a:off x="3832753" y="206514"/>
            <a:ext cx="1882247" cy="707886"/>
          </a:xfrm>
          <a:prstGeom prst="rect">
            <a:avLst/>
          </a:prstGeom>
          <a:noFill/>
        </p:spPr>
        <p:txBody>
          <a:bodyPr wrap="none" rtlCol="0">
            <a:spAutoFit/>
          </a:bodyPr>
          <a:lstStyle/>
          <a:p>
            <a:r>
              <a:rPr lang="en-US" sz="2000" dirty="0"/>
              <a:t>Length: 18063 </a:t>
            </a:r>
          </a:p>
          <a:p>
            <a:r>
              <a:rPr lang="en-US" sz="2000" dirty="0"/>
              <a:t>SUMO time: 20s</a:t>
            </a:r>
          </a:p>
        </p:txBody>
      </p:sp>
      <p:pic>
        <p:nvPicPr>
          <p:cNvPr id="35" name="Picture 3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326234" y="269864"/>
            <a:ext cx="2090285" cy="3063240"/>
          </a:xfrm>
          <a:prstGeom prst="rect">
            <a:avLst/>
          </a:prstGeom>
        </p:spPr>
      </p:pic>
      <p:sp>
        <p:nvSpPr>
          <p:cNvPr id="38" name="TextBox 37"/>
          <p:cNvSpPr txBox="1"/>
          <p:nvPr/>
        </p:nvSpPr>
        <p:spPr>
          <a:xfrm>
            <a:off x="8176153" y="206514"/>
            <a:ext cx="1882247" cy="707886"/>
          </a:xfrm>
          <a:prstGeom prst="rect">
            <a:avLst/>
          </a:prstGeom>
          <a:noFill/>
        </p:spPr>
        <p:txBody>
          <a:bodyPr wrap="none" rtlCol="0">
            <a:spAutoFit/>
          </a:bodyPr>
          <a:lstStyle/>
          <a:p>
            <a:r>
              <a:rPr lang="en-US" sz="2000" dirty="0"/>
              <a:t>Length: 19417 </a:t>
            </a:r>
          </a:p>
          <a:p>
            <a:r>
              <a:rPr lang="en-US" sz="2000" dirty="0"/>
              <a:t>SUMO time: 18s</a:t>
            </a:r>
          </a:p>
        </p:txBody>
      </p:sp>
      <p:sp>
        <p:nvSpPr>
          <p:cNvPr id="39" name="TextBox 38"/>
          <p:cNvSpPr txBox="1"/>
          <p:nvPr/>
        </p:nvSpPr>
        <p:spPr>
          <a:xfrm>
            <a:off x="107306" y="3857625"/>
            <a:ext cx="3730317" cy="461665"/>
          </a:xfrm>
          <a:prstGeom prst="rect">
            <a:avLst/>
          </a:prstGeom>
          <a:noFill/>
        </p:spPr>
        <p:txBody>
          <a:bodyPr wrap="none" rtlCol="0">
            <a:spAutoFit/>
          </a:bodyPr>
          <a:lstStyle/>
          <a:p>
            <a:r>
              <a:rPr lang="en-US" sz="2400" dirty="0"/>
              <a:t>King’s Cross re-development</a:t>
            </a:r>
          </a:p>
        </p:txBody>
      </p:sp>
      <p:sp>
        <p:nvSpPr>
          <p:cNvPr id="40" name="TextBox 39"/>
          <p:cNvSpPr txBox="1"/>
          <p:nvPr/>
        </p:nvSpPr>
        <p:spPr>
          <a:xfrm>
            <a:off x="4061353" y="3587889"/>
            <a:ext cx="1882247" cy="707886"/>
          </a:xfrm>
          <a:prstGeom prst="rect">
            <a:avLst/>
          </a:prstGeom>
          <a:noFill/>
        </p:spPr>
        <p:txBody>
          <a:bodyPr wrap="none" rtlCol="0">
            <a:spAutoFit/>
          </a:bodyPr>
          <a:lstStyle/>
          <a:p>
            <a:r>
              <a:rPr lang="en-US" sz="2000" dirty="0"/>
              <a:t>Length: 18115 </a:t>
            </a:r>
          </a:p>
          <a:p>
            <a:r>
              <a:rPr lang="en-US" sz="2000" dirty="0"/>
              <a:t>SUMO time: 50s</a:t>
            </a:r>
          </a:p>
        </p:txBody>
      </p:sp>
      <p:sp>
        <p:nvSpPr>
          <p:cNvPr id="41" name="TextBox 40"/>
          <p:cNvSpPr txBox="1"/>
          <p:nvPr/>
        </p:nvSpPr>
        <p:spPr>
          <a:xfrm>
            <a:off x="8191285" y="3587889"/>
            <a:ext cx="1882247" cy="707886"/>
          </a:xfrm>
          <a:prstGeom prst="rect">
            <a:avLst/>
          </a:prstGeom>
          <a:noFill/>
        </p:spPr>
        <p:txBody>
          <a:bodyPr wrap="none" rtlCol="0">
            <a:spAutoFit/>
          </a:bodyPr>
          <a:lstStyle/>
          <a:p>
            <a:r>
              <a:rPr lang="en-US" sz="2000" dirty="0"/>
              <a:t>Length: </a:t>
            </a:r>
            <a:r>
              <a:rPr lang="en-US" sz="2000" dirty="0" smtClean="0"/>
              <a:t>16373 </a:t>
            </a:r>
            <a:endParaRPr lang="en-US" sz="2000" dirty="0"/>
          </a:p>
          <a:p>
            <a:r>
              <a:rPr lang="en-US" sz="2000" dirty="0"/>
              <a:t>SUMO time: </a:t>
            </a:r>
            <a:r>
              <a:rPr lang="en-US" sz="2000" dirty="0" smtClean="0"/>
              <a:t>19s</a:t>
            </a:r>
            <a:endParaRPr lang="en-US" sz="2000" dirty="0"/>
          </a:p>
        </p:txBody>
      </p:sp>
      <p:sp>
        <p:nvSpPr>
          <p:cNvPr id="3" name="Rectangle 2"/>
          <p:cNvSpPr/>
          <p:nvPr/>
        </p:nvSpPr>
        <p:spPr>
          <a:xfrm>
            <a:off x="3813312" y="186636"/>
            <a:ext cx="7996254" cy="322248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12"/>
          <a:stretch>
            <a:fillRect/>
          </a:stretch>
        </p:blipFill>
        <p:spPr>
          <a:xfrm>
            <a:off x="8286872" y="4229888"/>
            <a:ext cx="1664731" cy="2468880"/>
          </a:xfrm>
          <a:prstGeom prst="rect">
            <a:avLst/>
          </a:prstGeom>
        </p:spPr>
      </p:pic>
      <p:pic>
        <p:nvPicPr>
          <p:cNvPr id="27" name="Picture 26"/>
          <p:cNvPicPr>
            <a:picLocks noChangeAspect="1"/>
          </p:cNvPicPr>
          <p:nvPr/>
        </p:nvPicPr>
        <p:blipFill>
          <a:blip r:embed="rId13"/>
          <a:stretch>
            <a:fillRect/>
          </a:stretch>
        </p:blipFill>
        <p:spPr>
          <a:xfrm rot="16200000">
            <a:off x="606114" y="1578489"/>
            <a:ext cx="2700691" cy="1914731"/>
          </a:xfrm>
          <a:prstGeom prst="rect">
            <a:avLst/>
          </a:prstGeom>
        </p:spPr>
      </p:pic>
      <p:sp>
        <p:nvSpPr>
          <p:cNvPr id="28" name="TextBox 27"/>
          <p:cNvSpPr txBox="1"/>
          <p:nvPr/>
        </p:nvSpPr>
        <p:spPr>
          <a:xfrm>
            <a:off x="1833497" y="2301513"/>
            <a:ext cx="397866" cy="646331"/>
          </a:xfrm>
          <a:prstGeom prst="rect">
            <a:avLst/>
          </a:prstGeom>
          <a:noFill/>
        </p:spPr>
        <p:txBody>
          <a:bodyPr wrap="none" rtlCol="0">
            <a:spAutoFit/>
          </a:bodyPr>
          <a:lstStyle/>
          <a:p>
            <a:r>
              <a:rPr lang="en-US" sz="3600" dirty="0" smtClean="0"/>
              <a:t>?</a:t>
            </a:r>
            <a:endParaRPr lang="en-US" sz="3600" dirty="0"/>
          </a:p>
        </p:txBody>
      </p:sp>
    </p:spTree>
    <p:extLst>
      <p:ext uri="{BB962C8B-B14F-4D97-AF65-F5344CB8AC3E}">
        <p14:creationId xmlns:p14="http://schemas.microsoft.com/office/powerpoint/2010/main" val="3381520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Conclusions</a:t>
            </a:r>
          </a:p>
        </p:txBody>
      </p:sp>
      <p:sp>
        <p:nvSpPr>
          <p:cNvPr id="3" name="Content Placeholder 2"/>
          <p:cNvSpPr>
            <a:spLocks noGrp="1"/>
          </p:cNvSpPr>
          <p:nvPr>
            <p:ph idx="1"/>
          </p:nvPr>
        </p:nvSpPr>
        <p:spPr/>
        <p:txBody>
          <a:bodyPr>
            <a:normAutofit/>
          </a:bodyPr>
          <a:lstStyle/>
          <a:p>
            <a:r>
              <a:rPr lang="en-US" sz="3200" b="1" i="1" dirty="0"/>
              <a:t>Contribution:</a:t>
            </a:r>
          </a:p>
          <a:p>
            <a:pPr lvl="1"/>
            <a:r>
              <a:rPr lang="en-US" sz="3200" dirty="0"/>
              <a:t>An IP formulation for synthesizing street networks </a:t>
            </a:r>
            <a:r>
              <a:rPr lang="en-US" sz="3200" i="1" dirty="0"/>
              <a:t>purely</a:t>
            </a:r>
            <a:r>
              <a:rPr lang="en-US" sz="3200" dirty="0"/>
              <a:t> from functional specifications.</a:t>
            </a:r>
          </a:p>
          <a:p>
            <a:pPr marL="0" indent="0">
              <a:buNone/>
            </a:pPr>
            <a:endParaRPr lang="en-US" sz="3200" dirty="0"/>
          </a:p>
          <a:p>
            <a:r>
              <a:rPr lang="en-US" sz="3200" b="1" i="1" dirty="0"/>
              <a:t>Limitations:</a:t>
            </a:r>
          </a:p>
          <a:p>
            <a:pPr lvl="1"/>
            <a:r>
              <a:rPr lang="en-US" sz="3200" dirty="0"/>
              <a:t>Computation time and scalability.</a:t>
            </a:r>
          </a:p>
          <a:p>
            <a:pPr lvl="1"/>
            <a:r>
              <a:rPr lang="en-US" sz="3200" dirty="0"/>
              <a:t>Linearity of the IP formulation.</a:t>
            </a:r>
          </a:p>
          <a:p>
            <a:pPr lvl="1"/>
            <a:r>
              <a:rPr lang="en-US" sz="3200" dirty="0"/>
              <a:t>Infeasibility due to conflicting constraints.</a:t>
            </a:r>
          </a:p>
          <a:p>
            <a:endParaRPr lang="en-US" sz="3200" dirty="0"/>
          </a:p>
        </p:txBody>
      </p:sp>
    </p:spTree>
    <p:extLst>
      <p:ext uri="{BB962C8B-B14F-4D97-AF65-F5344CB8AC3E}">
        <p14:creationId xmlns:p14="http://schemas.microsoft.com/office/powerpoint/2010/main" val="4983577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Acknowledgements</a:t>
            </a:r>
          </a:p>
        </p:txBody>
      </p:sp>
      <p:sp>
        <p:nvSpPr>
          <p:cNvPr id="3" name="Content Placeholder 2"/>
          <p:cNvSpPr>
            <a:spLocks noGrp="1"/>
          </p:cNvSpPr>
          <p:nvPr>
            <p:ph idx="1"/>
          </p:nvPr>
        </p:nvSpPr>
        <p:spPr/>
        <p:txBody>
          <a:bodyPr/>
          <a:lstStyle/>
          <a:p>
            <a:r>
              <a:rPr lang="en-US" dirty="0"/>
              <a:t>Input from the urban design community:</a:t>
            </a:r>
            <a:br>
              <a:rPr lang="en-US" dirty="0"/>
            </a:br>
            <a:r>
              <a:rPr lang="en-US" dirty="0"/>
              <a:t>Daniel Fink (co-author), Steven Marshall, Benjamin </a:t>
            </a:r>
            <a:r>
              <a:rPr lang="en-US" dirty="0" err="1"/>
              <a:t>Heydecker</a:t>
            </a:r>
            <a:r>
              <a:rPr lang="en-US" dirty="0"/>
              <a:t>, Carlos </a:t>
            </a:r>
            <a:r>
              <a:rPr lang="en-US" dirty="0" err="1"/>
              <a:t>Molinero</a:t>
            </a:r>
            <a:r>
              <a:rPr lang="en-US" dirty="0"/>
              <a:t>, Clementine </a:t>
            </a:r>
            <a:r>
              <a:rPr lang="en-US" dirty="0" err="1"/>
              <a:t>Cottineau</a:t>
            </a:r>
            <a:r>
              <a:rPr lang="en-US" dirty="0"/>
              <a:t>, and Elsa </a:t>
            </a:r>
            <a:r>
              <a:rPr lang="en-US" dirty="0" err="1"/>
              <a:t>Arcaute</a:t>
            </a:r>
            <a:r>
              <a:rPr lang="en-US" dirty="0"/>
              <a:t>.</a:t>
            </a:r>
          </a:p>
          <a:p>
            <a:endParaRPr lang="en-US" dirty="0"/>
          </a:p>
          <a:p>
            <a:r>
              <a:rPr lang="en-US" dirty="0"/>
              <a:t>Funding sources: ERC Starting Grant </a:t>
            </a:r>
            <a:r>
              <a:rPr lang="en-US" dirty="0" err="1"/>
              <a:t>SmartGeometry</a:t>
            </a:r>
            <a:r>
              <a:rPr lang="en-US" dirty="0"/>
              <a:t>, Marie Curie CIG, National Science Foundation, Office of Sponsored Research (OSR), KAUST, EPSRC Grants, and National Natural Science Foundation of China.</a:t>
            </a:r>
          </a:p>
        </p:txBody>
      </p:sp>
    </p:spTree>
    <p:extLst>
      <p:ext uri="{BB962C8B-B14F-4D97-AF65-F5344CB8AC3E}">
        <p14:creationId xmlns:p14="http://schemas.microsoft.com/office/powerpoint/2010/main" val="43676576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LOGO.png"/>
          <p:cNvPicPr>
            <a:picLocks noChangeAspect="1"/>
          </p:cNvPicPr>
          <p:nvPr/>
        </p:nvPicPr>
        <p:blipFill>
          <a:blip r:embed="rId3" cstate="print"/>
          <a:stretch>
            <a:fillRect/>
          </a:stretch>
        </p:blipFill>
        <p:spPr>
          <a:xfrm>
            <a:off x="457200" y="588000"/>
            <a:ext cx="1748034" cy="530061"/>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68312" y="1327170"/>
            <a:ext cx="1746488" cy="2377326"/>
          </a:xfrm>
          <a:prstGeom prst="rect">
            <a:avLst/>
          </a:prstGeom>
        </p:spPr>
      </p:pic>
      <p:pic>
        <p:nvPicPr>
          <p:cNvPr id="8" name="Picture 7"/>
          <p:cNvPicPr>
            <a:picLocks noChangeAspect="1"/>
          </p:cNvPicPr>
          <p:nvPr/>
        </p:nvPicPr>
        <p:blipFill rotWithShape="1">
          <a:blip r:embed="rId5">
            <a:extLst>
              <a:ext uri="{28A0092B-C50C-407E-A947-70E740481C1C}">
                <a14:useLocalDpi xmlns:a14="http://schemas.microsoft.com/office/drawing/2010/main" val="0"/>
              </a:ext>
            </a:extLst>
          </a:blip>
          <a:srcRect r="2057"/>
          <a:stretch/>
        </p:blipFill>
        <p:spPr>
          <a:xfrm>
            <a:off x="457475" y="3871073"/>
            <a:ext cx="1747759" cy="2377327"/>
          </a:xfrm>
          <a:prstGeom prst="rect">
            <a:avLst/>
          </a:prstGeom>
        </p:spPr>
      </p:pic>
      <p:pic>
        <p:nvPicPr>
          <p:cNvPr id="9" name="Picture 8"/>
          <p:cNvPicPr>
            <a:picLocks noChangeAspect="1"/>
          </p:cNvPicPr>
          <p:nvPr/>
        </p:nvPicPr>
        <p:blipFill rotWithShape="1">
          <a:blip r:embed="rId6">
            <a:extLst>
              <a:ext uri="{28A0092B-C50C-407E-A947-70E740481C1C}">
                <a14:useLocalDpi xmlns:a14="http://schemas.microsoft.com/office/drawing/2010/main" val="0"/>
              </a:ext>
            </a:extLst>
          </a:blip>
          <a:srcRect r="2057"/>
          <a:stretch/>
        </p:blipFill>
        <p:spPr>
          <a:xfrm>
            <a:off x="457200" y="1327170"/>
            <a:ext cx="1748034" cy="2377326"/>
          </a:xfrm>
          <a:prstGeom prst="rect">
            <a:avLst/>
          </a:prstGeom>
        </p:spPr>
      </p:pic>
      <p:pic>
        <p:nvPicPr>
          <p:cNvPr id="10" name="Picture 9"/>
          <p:cNvPicPr>
            <a:picLocks noChangeAspect="1"/>
          </p:cNvPicPr>
          <p:nvPr/>
        </p:nvPicPr>
        <p:blipFill rotWithShape="1">
          <a:blip r:embed="rId7">
            <a:extLst>
              <a:ext uri="{28A0092B-C50C-407E-A947-70E740481C1C}">
                <a14:useLocalDpi xmlns:a14="http://schemas.microsoft.com/office/drawing/2010/main" val="0"/>
              </a:ext>
            </a:extLst>
          </a:blip>
          <a:srcRect r="1592"/>
          <a:stretch/>
        </p:blipFill>
        <p:spPr>
          <a:xfrm>
            <a:off x="2368312" y="3872699"/>
            <a:ext cx="1746488" cy="2374074"/>
          </a:xfrm>
          <a:prstGeom prst="rect">
            <a:avLst/>
          </a:prstGeom>
        </p:spPr>
      </p:pic>
      <p:sp>
        <p:nvSpPr>
          <p:cNvPr id="11" name="TextBox 10"/>
          <p:cNvSpPr txBox="1"/>
          <p:nvPr/>
        </p:nvSpPr>
        <p:spPr>
          <a:xfrm>
            <a:off x="2286000" y="793098"/>
            <a:ext cx="2207079" cy="461665"/>
          </a:xfrm>
          <a:prstGeom prst="rect">
            <a:avLst/>
          </a:prstGeom>
          <a:noFill/>
        </p:spPr>
        <p:txBody>
          <a:bodyPr wrap="none" rtlCol="0">
            <a:spAutoFit/>
          </a:bodyPr>
          <a:lstStyle/>
          <a:p>
            <a:r>
              <a:rPr lang="en-US" sz="2400" dirty="0" smtClean="0"/>
              <a:t>www.nogle.com</a:t>
            </a:r>
            <a:endParaRPr lang="en-US" sz="2400" dirty="0"/>
          </a:p>
        </p:txBody>
      </p:sp>
      <p:pic>
        <p:nvPicPr>
          <p:cNvPr id="13" name="Picture 12"/>
          <p:cNvPicPr>
            <a:picLocks noChangeAspect="1"/>
          </p:cNvPicPr>
          <p:nvPr/>
        </p:nvPicPr>
        <p:blipFill>
          <a:blip r:embed="rId8"/>
          <a:stretch>
            <a:fillRect/>
          </a:stretch>
        </p:blipFill>
        <p:spPr>
          <a:xfrm>
            <a:off x="7162907" y="1018697"/>
            <a:ext cx="2209586" cy="657703"/>
          </a:xfrm>
          <a:prstGeom prst="rect">
            <a:avLst/>
          </a:prstGeom>
        </p:spPr>
      </p:pic>
      <p:pic>
        <p:nvPicPr>
          <p:cNvPr id="2" name="Picture 1"/>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80486" y="1828800"/>
            <a:ext cx="6974428" cy="4139543"/>
          </a:xfrm>
          <a:prstGeom prst="rect">
            <a:avLst/>
          </a:prstGeom>
        </p:spPr>
      </p:pic>
    </p:spTree>
    <p:extLst>
      <p:ext uri="{BB962C8B-B14F-4D97-AF65-F5344CB8AC3E}">
        <p14:creationId xmlns:p14="http://schemas.microsoft.com/office/powerpoint/2010/main" val="334127456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current design practices</a:t>
            </a:r>
          </a:p>
        </p:txBody>
      </p:sp>
      <p:sp>
        <p:nvSpPr>
          <p:cNvPr id="3" name="Content Placeholder 2"/>
          <p:cNvSpPr>
            <a:spLocks noGrp="1"/>
          </p:cNvSpPr>
          <p:nvPr>
            <p:ph idx="1"/>
          </p:nvPr>
        </p:nvSpPr>
        <p:spPr>
          <a:xfrm>
            <a:off x="838200" y="1825625"/>
            <a:ext cx="10668000" cy="4351338"/>
          </a:xfrm>
        </p:spPr>
        <p:txBody>
          <a:bodyPr>
            <a:normAutofit/>
          </a:bodyPr>
          <a:lstStyle/>
          <a:p>
            <a:r>
              <a:rPr lang="en-US" sz="3200" dirty="0"/>
              <a:t>Based on interviewing professionals and consulting literature.</a:t>
            </a:r>
          </a:p>
        </p:txBody>
      </p:sp>
      <p:pic>
        <p:nvPicPr>
          <p:cNvPr id="4" name="Picture 3"/>
          <p:cNvPicPr>
            <a:picLocks noChangeAspect="1"/>
          </p:cNvPicPr>
          <p:nvPr/>
        </p:nvPicPr>
        <p:blipFill>
          <a:blip r:embed="rId3"/>
          <a:stretch>
            <a:fillRect/>
          </a:stretch>
        </p:blipFill>
        <p:spPr>
          <a:xfrm>
            <a:off x="1333500" y="3091614"/>
            <a:ext cx="1295400" cy="1295400"/>
          </a:xfrm>
          <a:prstGeom prst="rect">
            <a:avLst/>
          </a:prstGeom>
        </p:spPr>
      </p:pic>
      <p:pic>
        <p:nvPicPr>
          <p:cNvPr id="3076" name="Picture 4" descr="http://www.presidentsmedals.com/images/mugshots/624320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09900" y="2362200"/>
            <a:ext cx="2095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https://images-na.ssl-images-amazon.com/images/I/51F7UnSyt6L._SX258_BO1,204,203,200_.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858000" y="2509978"/>
            <a:ext cx="1422248" cy="1827042"/>
          </a:xfrm>
          <a:prstGeom prst="rect">
            <a:avLst/>
          </a:prstGeom>
          <a:ln>
            <a:noFill/>
          </a:ln>
          <a:effectLst>
            <a:outerShdw blurRad="2540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0" name="Picture 8" descr="http://pictures.abebooks.com/isbn/9781884829864-us.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880735" y="4638186"/>
            <a:ext cx="1399513" cy="1827042"/>
          </a:xfrm>
          <a:prstGeom prst="rect">
            <a:avLst/>
          </a:prstGeom>
          <a:ln>
            <a:noFill/>
          </a:ln>
          <a:effectLst>
            <a:outerShdw blurRad="2540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4" name="Picture 12" descr="http://3.bp.blogspot.com/_d9q1ZhPUK6s/RjhJrgzO7NI/AAAAAAAAAbc/JIcysksQoCk/s320/0070598088.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839200" y="2534662"/>
            <a:ext cx="1532900" cy="1937099"/>
          </a:xfrm>
          <a:prstGeom prst="rect">
            <a:avLst/>
          </a:prstGeom>
          <a:ln>
            <a:noFill/>
          </a:ln>
          <a:effectLst>
            <a:outerShdw blurRad="2540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6" name="Picture 14" descr="https://images-na.ssl-images-amazon.com/images/I/61-tnLkMyML._SX258_BO1,204,203,200_.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39200" y="4867474"/>
            <a:ext cx="1532900" cy="1597754"/>
          </a:xfrm>
          <a:prstGeom prst="rect">
            <a:avLst/>
          </a:prstGeom>
          <a:ln>
            <a:noFill/>
          </a:ln>
          <a:effectLst>
            <a:outerShdw blurRad="254000" dist="139700" dir="2700000" sx="95000" sy="95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088" name="Picture 16" descr="UCL 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115247" y="4967203"/>
            <a:ext cx="2228153" cy="4624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6526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0357" y="395111"/>
            <a:ext cx="10515600" cy="1325563"/>
          </a:xfrm>
        </p:spPr>
        <p:txBody>
          <a:bodyPr>
            <a:normAutofit/>
          </a:bodyPr>
          <a:lstStyle/>
          <a:p>
            <a:r>
              <a:rPr lang="en-US" sz="5400" dirty="0" smtClean="0"/>
              <a:t>Thank you!</a:t>
            </a:r>
            <a:endParaRPr lang="en-US" sz="5400" dirty="0"/>
          </a:p>
        </p:txBody>
      </p:sp>
      <p:cxnSp>
        <p:nvCxnSpPr>
          <p:cNvPr id="7" name="Straight Arrow Connector 6"/>
          <p:cNvCxnSpPr/>
          <p:nvPr/>
        </p:nvCxnSpPr>
        <p:spPr>
          <a:xfrm flipV="1">
            <a:off x="4846597" y="4190999"/>
            <a:ext cx="2103120" cy="1"/>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p:nvPicPr>
        <p:blipFill>
          <a:blip r:embed="rId3"/>
          <a:stretch>
            <a:fillRect/>
          </a:stretch>
        </p:blipFill>
        <p:spPr>
          <a:xfrm>
            <a:off x="7924800" y="1981200"/>
            <a:ext cx="2524942" cy="3745952"/>
          </a:xfrm>
          <a:prstGeom prst="rect">
            <a:avLst/>
          </a:prstGeom>
        </p:spPr>
      </p:pic>
      <p:pic>
        <p:nvPicPr>
          <p:cNvPr id="13" name="Picture 12"/>
          <p:cNvPicPr>
            <a:picLocks noChangeAspect="1"/>
          </p:cNvPicPr>
          <p:nvPr/>
        </p:nvPicPr>
        <p:blipFill>
          <a:blip r:embed="rId4"/>
          <a:stretch>
            <a:fillRect/>
          </a:stretch>
        </p:blipFill>
        <p:spPr>
          <a:xfrm>
            <a:off x="1524000" y="2041349"/>
            <a:ext cx="2484397" cy="3685803"/>
          </a:xfrm>
          <a:prstGeom prst="rect">
            <a:avLst/>
          </a:prstGeom>
        </p:spPr>
      </p:pic>
      <p:sp>
        <p:nvSpPr>
          <p:cNvPr id="3" name="TextBox 2"/>
          <p:cNvSpPr txBox="1"/>
          <p:nvPr/>
        </p:nvSpPr>
        <p:spPr>
          <a:xfrm>
            <a:off x="3703597" y="3496139"/>
            <a:ext cx="4285981" cy="584775"/>
          </a:xfrm>
          <a:prstGeom prst="rect">
            <a:avLst/>
          </a:prstGeom>
          <a:noFill/>
        </p:spPr>
        <p:txBody>
          <a:bodyPr wrap="none" rtlCol="0">
            <a:spAutoFit/>
          </a:bodyPr>
          <a:lstStyle/>
          <a:p>
            <a:r>
              <a:rPr lang="en-US" sz="3200" dirty="0" smtClean="0"/>
              <a:t>Functional specifications</a:t>
            </a:r>
            <a:endParaRPr lang="en-US" sz="3200" dirty="0"/>
          </a:p>
        </p:txBody>
      </p:sp>
    </p:spTree>
    <p:extLst>
      <p:ext uri="{BB962C8B-B14F-4D97-AF65-F5344CB8AC3E}">
        <p14:creationId xmlns:p14="http://schemas.microsoft.com/office/powerpoint/2010/main" val="1526305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lumMod val="65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Backup slides</a:t>
            </a:r>
            <a:endParaRPr lang="en-US" dirty="0"/>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20616695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Work in progress: floorplans</a:t>
            </a:r>
            <a:endParaRPr lang="en-US" dirty="0"/>
          </a:p>
        </p:txBody>
      </p:sp>
      <p:pic>
        <p:nvPicPr>
          <p:cNvPr id="4" name="Picture 3"/>
          <p:cNvPicPr>
            <a:picLocks noChangeAspect="1"/>
          </p:cNvPicPr>
          <p:nvPr/>
        </p:nvPicPr>
        <p:blipFill>
          <a:blip r:embed="rId3"/>
          <a:stretch>
            <a:fillRect/>
          </a:stretch>
        </p:blipFill>
        <p:spPr>
          <a:xfrm>
            <a:off x="271462" y="3466830"/>
            <a:ext cx="11649075" cy="2933970"/>
          </a:xfrm>
          <a:prstGeom prst="rect">
            <a:avLst/>
          </a:prstGeom>
        </p:spPr>
      </p:pic>
      <p:pic>
        <p:nvPicPr>
          <p:cNvPr id="5" name="Picture 4"/>
          <p:cNvPicPr>
            <a:picLocks noChangeAspect="1"/>
          </p:cNvPicPr>
          <p:nvPr/>
        </p:nvPicPr>
        <p:blipFill>
          <a:blip r:embed="rId4"/>
          <a:stretch>
            <a:fillRect/>
          </a:stretch>
        </p:blipFill>
        <p:spPr>
          <a:xfrm>
            <a:off x="271462" y="1762125"/>
            <a:ext cx="1581150" cy="1514475"/>
          </a:xfrm>
          <a:prstGeom prst="rect">
            <a:avLst/>
          </a:prstGeom>
        </p:spPr>
      </p:pic>
      <p:sp>
        <p:nvSpPr>
          <p:cNvPr id="6" name="TextBox 5"/>
          <p:cNvSpPr txBox="1"/>
          <p:nvPr/>
        </p:nvSpPr>
        <p:spPr>
          <a:xfrm>
            <a:off x="2286000" y="1894582"/>
            <a:ext cx="9592691" cy="1077218"/>
          </a:xfrm>
          <a:prstGeom prst="rect">
            <a:avLst/>
          </a:prstGeom>
          <a:noFill/>
        </p:spPr>
        <p:txBody>
          <a:bodyPr wrap="none" rtlCol="0">
            <a:spAutoFit/>
          </a:bodyPr>
          <a:lstStyle/>
          <a:p>
            <a:r>
              <a:rPr lang="en-US" sz="3200" dirty="0" smtClean="0"/>
              <a:t>Solving both the </a:t>
            </a:r>
            <a:r>
              <a:rPr lang="en-US" sz="3200" i="1" dirty="0" smtClean="0"/>
              <a:t>corridor networks </a:t>
            </a:r>
            <a:r>
              <a:rPr lang="en-US" sz="3200" dirty="0" smtClean="0"/>
              <a:t>and the</a:t>
            </a:r>
            <a:br>
              <a:rPr lang="en-US" sz="3200" dirty="0" smtClean="0"/>
            </a:br>
            <a:r>
              <a:rPr lang="en-US" sz="3200" i="1" dirty="0" smtClean="0"/>
              <a:t>room placements</a:t>
            </a:r>
            <a:r>
              <a:rPr lang="en-US" sz="3200" dirty="0" smtClean="0"/>
              <a:t> (tiling problem) in one IP optimization.</a:t>
            </a:r>
            <a:endParaRPr lang="en-US" sz="3200" dirty="0"/>
          </a:p>
        </p:txBody>
      </p:sp>
    </p:spTree>
    <p:extLst>
      <p:ext uri="{BB962C8B-B14F-4D97-AF65-F5344CB8AC3E}">
        <p14:creationId xmlns:p14="http://schemas.microsoft.com/office/powerpoint/2010/main" val="137926538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r>
              <a:rPr lang="en-US" dirty="0" smtClean="0"/>
              <a:t>TODO: game layout slide.</a:t>
            </a:r>
            <a:endParaRPr lang="en-US" dirty="0"/>
          </a:p>
        </p:txBody>
      </p:sp>
    </p:spTree>
    <p:extLst>
      <p:ext uri="{BB962C8B-B14F-4D97-AF65-F5344CB8AC3E}">
        <p14:creationId xmlns:p14="http://schemas.microsoft.com/office/powerpoint/2010/main" val="306419002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t="1402"/>
          <a:stretch/>
        </p:blipFill>
        <p:spPr>
          <a:xfrm>
            <a:off x="360260" y="304801"/>
            <a:ext cx="5507140" cy="5991678"/>
          </a:xfrm>
          <a:prstGeom prst="rect">
            <a:avLst/>
          </a:prstGeom>
          <a:ln>
            <a:noFill/>
          </a:ln>
          <a:effectLst>
            <a:outerShdw blurRad="101600" algn="tl" rotWithShape="0">
              <a:srgbClr val="000000">
                <a:alpha val="70000"/>
              </a:srgbClr>
            </a:outerShdw>
          </a:effectLst>
        </p:spPr>
      </p:pic>
      <p:sp>
        <p:nvSpPr>
          <p:cNvPr id="5" name="TextBox 4"/>
          <p:cNvSpPr txBox="1"/>
          <p:nvPr/>
        </p:nvSpPr>
        <p:spPr>
          <a:xfrm>
            <a:off x="952673" y="6368343"/>
            <a:ext cx="3484287" cy="369332"/>
          </a:xfrm>
          <a:prstGeom prst="rect">
            <a:avLst/>
          </a:prstGeom>
          <a:noFill/>
        </p:spPr>
        <p:txBody>
          <a:bodyPr wrap="none" rtlCol="0">
            <a:spAutoFit/>
          </a:bodyPr>
          <a:lstStyle/>
          <a:p>
            <a:r>
              <a:rPr lang="en-GB" i="1" dirty="0" smtClean="0"/>
              <a:t>Streets &amp; Patterns, Steven Marshall</a:t>
            </a:r>
            <a:endParaRPr lang="en-GB" i="1" dirty="0"/>
          </a:p>
        </p:txBody>
      </p:sp>
      <p:pic>
        <p:nvPicPr>
          <p:cNvPr id="6" name="Picture 5"/>
          <p:cNvPicPr>
            <a:picLocks noChangeAspect="1"/>
          </p:cNvPicPr>
          <p:nvPr/>
        </p:nvPicPr>
        <p:blipFill>
          <a:blip r:embed="rId4"/>
          <a:stretch>
            <a:fillRect/>
          </a:stretch>
        </p:blipFill>
        <p:spPr>
          <a:xfrm>
            <a:off x="163470" y="5835590"/>
            <a:ext cx="786253" cy="817496"/>
          </a:xfrm>
          <a:prstGeom prst="rect">
            <a:avLst/>
          </a:prstGeom>
          <a:ln>
            <a:noFill/>
          </a:ln>
          <a:effectLst>
            <a:outerShdw blurRad="76200" algn="tl" rotWithShape="0">
              <a:srgbClr val="000000">
                <a:alpha val="70000"/>
              </a:srgbClr>
            </a:outerShdw>
          </a:effectLst>
        </p:spPr>
      </p:pic>
      <p:pic>
        <p:nvPicPr>
          <p:cNvPr id="11" name="Picture 10"/>
          <p:cNvPicPr>
            <a:picLocks noChangeAspect="1"/>
          </p:cNvPicPr>
          <p:nvPr/>
        </p:nvPicPr>
        <p:blipFill>
          <a:blip r:embed="rId5"/>
          <a:stretch>
            <a:fillRect/>
          </a:stretch>
        </p:blipFill>
        <p:spPr>
          <a:xfrm>
            <a:off x="6143334" y="381001"/>
            <a:ext cx="2648053" cy="2601391"/>
          </a:xfrm>
          <a:prstGeom prst="rect">
            <a:avLst/>
          </a:prstGeom>
        </p:spPr>
      </p:pic>
      <p:pic>
        <p:nvPicPr>
          <p:cNvPr id="12" name="Picture 11"/>
          <p:cNvPicPr>
            <a:picLocks noChangeAspect="1"/>
          </p:cNvPicPr>
          <p:nvPr/>
        </p:nvPicPr>
        <p:blipFill>
          <a:blip r:embed="rId6"/>
          <a:stretch>
            <a:fillRect/>
          </a:stretch>
        </p:blipFill>
        <p:spPr>
          <a:xfrm>
            <a:off x="9239095" y="381000"/>
            <a:ext cx="2619239" cy="2601392"/>
          </a:xfrm>
          <a:prstGeom prst="rect">
            <a:avLst/>
          </a:prstGeom>
        </p:spPr>
      </p:pic>
      <p:pic>
        <p:nvPicPr>
          <p:cNvPr id="14" name="Picture 13"/>
          <p:cNvPicPr>
            <a:picLocks noChangeAspect="1"/>
          </p:cNvPicPr>
          <p:nvPr/>
        </p:nvPicPr>
        <p:blipFill rotWithShape="1">
          <a:blip r:embed="rId7"/>
          <a:srcRect t="4177"/>
          <a:stretch/>
        </p:blipFill>
        <p:spPr>
          <a:xfrm>
            <a:off x="9239096" y="3505199"/>
            <a:ext cx="2619238" cy="2612365"/>
          </a:xfrm>
          <a:prstGeom prst="rect">
            <a:avLst/>
          </a:prstGeom>
        </p:spPr>
      </p:pic>
      <p:pic>
        <p:nvPicPr>
          <p:cNvPr id="15" name="Picture 14"/>
          <p:cNvPicPr>
            <a:picLocks noChangeAspect="1"/>
          </p:cNvPicPr>
          <p:nvPr/>
        </p:nvPicPr>
        <p:blipFill>
          <a:blip r:embed="rId8"/>
          <a:stretch>
            <a:fillRect/>
          </a:stretch>
        </p:blipFill>
        <p:spPr>
          <a:xfrm>
            <a:off x="6067134" y="3584738"/>
            <a:ext cx="2791109" cy="2532827"/>
          </a:xfrm>
          <a:prstGeom prst="rect">
            <a:avLst/>
          </a:prstGeom>
        </p:spPr>
      </p:pic>
      <p:sp>
        <p:nvSpPr>
          <p:cNvPr id="16" name="TextBox 15"/>
          <p:cNvSpPr txBox="1"/>
          <p:nvPr/>
        </p:nvSpPr>
        <p:spPr>
          <a:xfrm>
            <a:off x="6556766" y="2956822"/>
            <a:ext cx="1811843" cy="461665"/>
          </a:xfrm>
          <a:prstGeom prst="rect">
            <a:avLst/>
          </a:prstGeom>
          <a:noFill/>
        </p:spPr>
        <p:txBody>
          <a:bodyPr wrap="none" rtlCol="0">
            <a:spAutoFit/>
          </a:bodyPr>
          <a:lstStyle/>
          <a:p>
            <a:r>
              <a:rPr lang="en-GB" sz="2400" dirty="0" smtClean="0"/>
              <a:t>A-type: Tunis</a:t>
            </a:r>
            <a:endParaRPr lang="en-GB" sz="2400" dirty="0"/>
          </a:p>
        </p:txBody>
      </p:sp>
      <p:sp>
        <p:nvSpPr>
          <p:cNvPr id="17" name="TextBox 16"/>
          <p:cNvSpPr txBox="1"/>
          <p:nvPr/>
        </p:nvSpPr>
        <p:spPr>
          <a:xfrm>
            <a:off x="6089491" y="6066028"/>
            <a:ext cx="2759794" cy="461665"/>
          </a:xfrm>
          <a:prstGeom prst="rect">
            <a:avLst/>
          </a:prstGeom>
          <a:noFill/>
        </p:spPr>
        <p:txBody>
          <a:bodyPr wrap="none" rtlCol="0">
            <a:spAutoFit/>
          </a:bodyPr>
          <a:lstStyle/>
          <a:p>
            <a:r>
              <a:rPr lang="en-GB" sz="2400" dirty="0" smtClean="0"/>
              <a:t>C-type: East Finchley</a:t>
            </a:r>
            <a:endParaRPr lang="en-GB" sz="2400" dirty="0"/>
          </a:p>
        </p:txBody>
      </p:sp>
      <p:sp>
        <p:nvSpPr>
          <p:cNvPr id="18" name="TextBox 17"/>
          <p:cNvSpPr txBox="1"/>
          <p:nvPr/>
        </p:nvSpPr>
        <p:spPr>
          <a:xfrm>
            <a:off x="9444148" y="2956822"/>
            <a:ext cx="2209131" cy="461665"/>
          </a:xfrm>
          <a:prstGeom prst="rect">
            <a:avLst/>
          </a:prstGeom>
          <a:noFill/>
        </p:spPr>
        <p:txBody>
          <a:bodyPr wrap="none" rtlCol="0">
            <a:spAutoFit/>
          </a:bodyPr>
          <a:lstStyle/>
          <a:p>
            <a:r>
              <a:rPr lang="en-GB" sz="2400" dirty="0"/>
              <a:t>B</a:t>
            </a:r>
            <a:r>
              <a:rPr lang="en-GB" sz="2400" dirty="0" smtClean="0"/>
              <a:t>-type: Glasgow</a:t>
            </a:r>
            <a:endParaRPr lang="en-GB" sz="2400" dirty="0"/>
          </a:p>
        </p:txBody>
      </p:sp>
      <p:sp>
        <p:nvSpPr>
          <p:cNvPr id="19" name="TextBox 18"/>
          <p:cNvSpPr txBox="1"/>
          <p:nvPr/>
        </p:nvSpPr>
        <p:spPr>
          <a:xfrm>
            <a:off x="9116269" y="6080523"/>
            <a:ext cx="2864887" cy="461665"/>
          </a:xfrm>
          <a:prstGeom prst="rect">
            <a:avLst/>
          </a:prstGeom>
          <a:noFill/>
        </p:spPr>
        <p:txBody>
          <a:bodyPr wrap="none" rtlCol="0">
            <a:spAutoFit/>
          </a:bodyPr>
          <a:lstStyle/>
          <a:p>
            <a:r>
              <a:rPr lang="en-GB" sz="2400" dirty="0" smtClean="0"/>
              <a:t>D-type: Thamesmead</a:t>
            </a:r>
            <a:endParaRPr lang="en-GB" sz="2400" dirty="0"/>
          </a:p>
        </p:txBody>
      </p:sp>
      <p:sp>
        <p:nvSpPr>
          <p:cNvPr id="20" name="Rectangle 19"/>
          <p:cNvSpPr/>
          <p:nvPr/>
        </p:nvSpPr>
        <p:spPr>
          <a:xfrm>
            <a:off x="6143334" y="387658"/>
            <a:ext cx="2648053" cy="259473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p:cNvSpPr/>
          <p:nvPr/>
        </p:nvSpPr>
        <p:spPr>
          <a:xfrm>
            <a:off x="9259071" y="387658"/>
            <a:ext cx="2599264" cy="259473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6080533" y="3605214"/>
            <a:ext cx="2768752" cy="251235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p:cNvSpPr/>
          <p:nvPr/>
        </p:nvSpPr>
        <p:spPr>
          <a:xfrm>
            <a:off x="9249080" y="3514014"/>
            <a:ext cx="2599264" cy="2594734"/>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92807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6" grpId="0" animBg="1"/>
      <p:bldP spid="27" grpId="0" animBg="1"/>
      <p:bldP spid="28"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work - </a:t>
            </a:r>
            <a:r>
              <a:rPr lang="en-US" dirty="0"/>
              <a:t>s</a:t>
            </a:r>
            <a:r>
              <a:rPr lang="en-US" dirty="0" smtClean="0"/>
              <a:t>treet </a:t>
            </a:r>
            <a:r>
              <a:rPr lang="en-US" dirty="0"/>
              <a:t>m</a:t>
            </a:r>
            <a:r>
              <a:rPr lang="en-US" altLang="zh-CN" dirty="0" smtClean="0"/>
              <a:t>odeling</a:t>
            </a:r>
            <a:endParaRPr lang="en-US" dirty="0"/>
          </a:p>
        </p:txBody>
      </p:sp>
      <p:sp>
        <p:nvSpPr>
          <p:cNvPr id="5" name="Rectangle 4"/>
          <p:cNvSpPr/>
          <p:nvPr/>
        </p:nvSpPr>
        <p:spPr>
          <a:xfrm>
            <a:off x="943287" y="6099313"/>
            <a:ext cx="2479718" cy="523220"/>
          </a:xfrm>
          <a:prstGeom prst="rect">
            <a:avLst/>
          </a:prstGeom>
        </p:spPr>
        <p:txBody>
          <a:bodyPr wrap="none">
            <a:spAutoFit/>
          </a:bodyPr>
          <a:lstStyle/>
          <a:p>
            <a:r>
              <a:rPr lang="en-US" sz="2800" dirty="0" smtClean="0"/>
              <a:t>Street s</a:t>
            </a:r>
            <a:r>
              <a:rPr lang="en-US" altLang="zh-CN" sz="2800" dirty="0" smtClean="0"/>
              <a:t>ynthesis</a:t>
            </a:r>
            <a:endParaRPr lang="en-US" sz="2800" dirty="0"/>
          </a:p>
        </p:txBody>
      </p:sp>
      <p:sp>
        <p:nvSpPr>
          <p:cNvPr id="6" name="Rectangle 5"/>
          <p:cNvSpPr/>
          <p:nvPr/>
        </p:nvSpPr>
        <p:spPr>
          <a:xfrm>
            <a:off x="4522862" y="6096000"/>
            <a:ext cx="2949077" cy="523220"/>
          </a:xfrm>
          <a:prstGeom prst="rect">
            <a:avLst/>
          </a:prstGeom>
        </p:spPr>
        <p:txBody>
          <a:bodyPr wrap="none">
            <a:spAutoFit/>
          </a:bodyPr>
          <a:lstStyle/>
          <a:p>
            <a:r>
              <a:rPr lang="en-US" sz="2800" dirty="0" smtClean="0"/>
              <a:t>Street </a:t>
            </a:r>
            <a:r>
              <a:rPr lang="en-US" sz="2800" dirty="0"/>
              <a:t>o</a:t>
            </a:r>
            <a:r>
              <a:rPr lang="en-US" altLang="zh-CN" sz="2800" dirty="0" smtClean="0"/>
              <a:t>ptimization</a:t>
            </a:r>
            <a:endParaRPr lang="en-US" sz="2800" dirty="0"/>
          </a:p>
        </p:txBody>
      </p:sp>
      <p:sp>
        <p:nvSpPr>
          <p:cNvPr id="7" name="Rectangle 6"/>
          <p:cNvSpPr/>
          <p:nvPr/>
        </p:nvSpPr>
        <p:spPr>
          <a:xfrm>
            <a:off x="8456542" y="6096000"/>
            <a:ext cx="3138167" cy="523220"/>
          </a:xfrm>
          <a:prstGeom prst="rect">
            <a:avLst/>
          </a:prstGeom>
        </p:spPr>
        <p:txBody>
          <a:bodyPr wrap="none">
            <a:spAutoFit/>
          </a:bodyPr>
          <a:lstStyle/>
          <a:p>
            <a:r>
              <a:rPr lang="en-US" sz="2800" dirty="0" smtClean="0"/>
              <a:t>Traffic </a:t>
            </a:r>
            <a:r>
              <a:rPr lang="en-US" sz="2800" dirty="0"/>
              <a:t>c</a:t>
            </a:r>
            <a:r>
              <a:rPr lang="en-US" sz="2800" dirty="0" smtClean="0"/>
              <a:t>onsideration</a:t>
            </a:r>
            <a:endParaRPr lang="en-US" sz="2800" dirty="0"/>
          </a:p>
        </p:txBody>
      </p:sp>
      <p:grpSp>
        <p:nvGrpSpPr>
          <p:cNvPr id="35" name="Group 34"/>
          <p:cNvGrpSpPr/>
          <p:nvPr/>
        </p:nvGrpSpPr>
        <p:grpSpPr>
          <a:xfrm>
            <a:off x="1181283" y="3200400"/>
            <a:ext cx="2003726" cy="1410369"/>
            <a:chOff x="1181283" y="3200400"/>
            <a:chExt cx="2003726" cy="1410369"/>
          </a:xfrm>
        </p:grpSpPr>
        <p:pic>
          <p:nvPicPr>
            <p:cNvPr id="9" name="Picture 8"/>
            <p:cNvPicPr>
              <a:picLocks noChangeAspect="1"/>
            </p:cNvPicPr>
            <p:nvPr/>
          </p:nvPicPr>
          <p:blipFill>
            <a:blip r:embed="rId3"/>
            <a:stretch>
              <a:fillRect/>
            </a:stretch>
          </p:blipFill>
          <p:spPr>
            <a:xfrm>
              <a:off x="1181283" y="3200400"/>
              <a:ext cx="2003726" cy="1125805"/>
            </a:xfrm>
            <a:prstGeom prst="rect">
              <a:avLst/>
            </a:prstGeom>
          </p:spPr>
        </p:pic>
        <p:sp>
          <p:nvSpPr>
            <p:cNvPr id="12" name="Rectangle 11"/>
            <p:cNvSpPr/>
            <p:nvPr/>
          </p:nvSpPr>
          <p:spPr>
            <a:xfrm>
              <a:off x="1353977" y="4272215"/>
              <a:ext cx="1658339" cy="338554"/>
            </a:xfrm>
            <a:prstGeom prst="rect">
              <a:avLst/>
            </a:prstGeom>
          </p:spPr>
          <p:txBody>
            <a:bodyPr wrap="none">
              <a:spAutoFit/>
            </a:bodyPr>
            <a:lstStyle/>
            <a:p>
              <a:r>
                <a:rPr lang="en-US" sz="1600" dirty="0" smtClean="0"/>
                <a:t>[Chen et al. 2008]</a:t>
              </a:r>
              <a:endParaRPr lang="en-US" sz="1600" dirty="0"/>
            </a:p>
          </p:txBody>
        </p:sp>
      </p:grpSp>
      <p:grpSp>
        <p:nvGrpSpPr>
          <p:cNvPr id="36" name="Group 35"/>
          <p:cNvGrpSpPr/>
          <p:nvPr/>
        </p:nvGrpSpPr>
        <p:grpSpPr>
          <a:xfrm>
            <a:off x="1234347" y="4692027"/>
            <a:ext cx="1950662" cy="1452269"/>
            <a:chOff x="1234347" y="4692027"/>
            <a:chExt cx="1950662" cy="1452269"/>
          </a:xfrm>
        </p:grpSpPr>
        <p:pic>
          <p:nvPicPr>
            <p:cNvPr id="10" name="Picture 9"/>
            <p:cNvPicPr>
              <a:picLocks noChangeAspect="1"/>
            </p:cNvPicPr>
            <p:nvPr/>
          </p:nvPicPr>
          <p:blipFill>
            <a:blip r:embed="rId4"/>
            <a:stretch>
              <a:fillRect/>
            </a:stretch>
          </p:blipFill>
          <p:spPr>
            <a:xfrm>
              <a:off x="1234347" y="4692027"/>
              <a:ext cx="1950662" cy="1190059"/>
            </a:xfrm>
            <a:prstGeom prst="rect">
              <a:avLst/>
            </a:prstGeom>
          </p:spPr>
        </p:pic>
        <p:sp>
          <p:nvSpPr>
            <p:cNvPr id="13" name="Rectangle 12"/>
            <p:cNvSpPr/>
            <p:nvPr/>
          </p:nvSpPr>
          <p:spPr>
            <a:xfrm>
              <a:off x="1317396" y="5805742"/>
              <a:ext cx="1731500" cy="338554"/>
            </a:xfrm>
            <a:prstGeom prst="rect">
              <a:avLst/>
            </a:prstGeom>
          </p:spPr>
          <p:txBody>
            <a:bodyPr wrap="none">
              <a:spAutoFit/>
            </a:bodyPr>
            <a:lstStyle/>
            <a:p>
              <a:r>
                <a:rPr lang="en-US" sz="1600" dirty="0" smtClean="0"/>
                <a:t>[</a:t>
              </a:r>
              <a:r>
                <a:rPr lang="en-US" sz="1600" dirty="0" err="1" smtClean="0"/>
                <a:t>Aliaga</a:t>
              </a:r>
              <a:r>
                <a:rPr lang="en-US" sz="1600" dirty="0" smtClean="0"/>
                <a:t> et al. 2008]</a:t>
              </a:r>
              <a:endParaRPr lang="en-US" sz="1600" dirty="0"/>
            </a:p>
          </p:txBody>
        </p:sp>
      </p:grpSp>
      <p:grpSp>
        <p:nvGrpSpPr>
          <p:cNvPr id="45" name="Group 44"/>
          <p:cNvGrpSpPr/>
          <p:nvPr/>
        </p:nvGrpSpPr>
        <p:grpSpPr>
          <a:xfrm>
            <a:off x="1066302" y="1676400"/>
            <a:ext cx="2233688" cy="1355910"/>
            <a:chOff x="1066302" y="1676400"/>
            <a:chExt cx="2233688" cy="1355910"/>
          </a:xfrm>
        </p:grpSpPr>
        <p:sp>
          <p:nvSpPr>
            <p:cNvPr id="11" name="Rectangle 10"/>
            <p:cNvSpPr/>
            <p:nvPr/>
          </p:nvSpPr>
          <p:spPr>
            <a:xfrm>
              <a:off x="1066302" y="2693756"/>
              <a:ext cx="2233688" cy="338554"/>
            </a:xfrm>
            <a:prstGeom prst="rect">
              <a:avLst/>
            </a:prstGeom>
          </p:spPr>
          <p:txBody>
            <a:bodyPr wrap="none">
              <a:spAutoFit/>
            </a:bodyPr>
            <a:lstStyle/>
            <a:p>
              <a:r>
                <a:rPr lang="en-US" sz="1600" dirty="0"/>
                <a:t>[Parish and Muller </a:t>
              </a:r>
              <a:r>
                <a:rPr lang="en-US" sz="1600" dirty="0" smtClean="0"/>
                <a:t>2001]</a:t>
              </a:r>
              <a:endParaRPr lang="en-US" sz="1600" dirty="0"/>
            </a:p>
          </p:txBody>
        </p:sp>
        <p:pic>
          <p:nvPicPr>
            <p:cNvPr id="14" name="Picture 13"/>
            <p:cNvPicPr>
              <a:picLocks noChangeAspect="1"/>
            </p:cNvPicPr>
            <p:nvPr/>
          </p:nvPicPr>
          <p:blipFill>
            <a:blip r:embed="rId5"/>
            <a:stretch>
              <a:fillRect/>
            </a:stretch>
          </p:blipFill>
          <p:spPr>
            <a:xfrm>
              <a:off x="1181283" y="1676400"/>
              <a:ext cx="2003726" cy="1017356"/>
            </a:xfrm>
            <a:prstGeom prst="rect">
              <a:avLst/>
            </a:prstGeom>
          </p:spPr>
        </p:pic>
      </p:grpSp>
      <p:grpSp>
        <p:nvGrpSpPr>
          <p:cNvPr id="37" name="Group 36"/>
          <p:cNvGrpSpPr/>
          <p:nvPr/>
        </p:nvGrpSpPr>
        <p:grpSpPr>
          <a:xfrm>
            <a:off x="3944035" y="1597099"/>
            <a:ext cx="1915653" cy="1333302"/>
            <a:chOff x="3944035" y="1597099"/>
            <a:chExt cx="1915653" cy="1333302"/>
          </a:xfrm>
        </p:grpSpPr>
        <p:pic>
          <p:nvPicPr>
            <p:cNvPr id="15" name="Picture 14"/>
            <p:cNvPicPr>
              <a:picLocks noChangeAspect="1"/>
            </p:cNvPicPr>
            <p:nvPr/>
          </p:nvPicPr>
          <p:blipFill>
            <a:blip r:embed="rId6"/>
            <a:stretch>
              <a:fillRect/>
            </a:stretch>
          </p:blipFill>
          <p:spPr>
            <a:xfrm>
              <a:off x="3973132" y="1597099"/>
              <a:ext cx="1886556" cy="1008979"/>
            </a:xfrm>
            <a:prstGeom prst="rect">
              <a:avLst/>
            </a:prstGeom>
          </p:spPr>
        </p:pic>
        <p:sp>
          <p:nvSpPr>
            <p:cNvPr id="22" name="Rectangle 21"/>
            <p:cNvSpPr/>
            <p:nvPr/>
          </p:nvSpPr>
          <p:spPr>
            <a:xfrm>
              <a:off x="3944035" y="2591847"/>
              <a:ext cx="1915653" cy="338554"/>
            </a:xfrm>
            <a:prstGeom prst="rect">
              <a:avLst/>
            </a:prstGeom>
          </p:spPr>
          <p:txBody>
            <a:bodyPr wrap="none">
              <a:spAutoFit/>
            </a:bodyPr>
            <a:lstStyle/>
            <a:p>
              <a:r>
                <a:rPr lang="en-US" sz="1600" dirty="0"/>
                <a:t>[</a:t>
              </a:r>
              <a:r>
                <a:rPr lang="en-US" sz="1600" dirty="0" err="1"/>
                <a:t>Vanegas</a:t>
              </a:r>
              <a:r>
                <a:rPr lang="en-US" sz="1600" dirty="0"/>
                <a:t> et al. 2012]</a:t>
              </a:r>
            </a:p>
          </p:txBody>
        </p:sp>
      </p:grpSp>
      <p:grpSp>
        <p:nvGrpSpPr>
          <p:cNvPr id="38" name="Group 37"/>
          <p:cNvGrpSpPr/>
          <p:nvPr/>
        </p:nvGrpSpPr>
        <p:grpSpPr>
          <a:xfrm>
            <a:off x="6130759" y="1635340"/>
            <a:ext cx="2014719" cy="1293692"/>
            <a:chOff x="6130759" y="1635340"/>
            <a:chExt cx="2014719" cy="1293692"/>
          </a:xfrm>
        </p:grpSpPr>
        <p:pic>
          <p:nvPicPr>
            <p:cNvPr id="21" name="Picture 20"/>
            <p:cNvPicPr>
              <a:picLocks noChangeAspect="1"/>
            </p:cNvPicPr>
            <p:nvPr/>
          </p:nvPicPr>
          <p:blipFill>
            <a:blip r:embed="rId7"/>
            <a:stretch>
              <a:fillRect/>
            </a:stretch>
          </p:blipFill>
          <p:spPr>
            <a:xfrm>
              <a:off x="6130759" y="1635340"/>
              <a:ext cx="1942536" cy="956507"/>
            </a:xfrm>
            <a:prstGeom prst="rect">
              <a:avLst/>
            </a:prstGeom>
          </p:spPr>
        </p:pic>
        <p:sp>
          <p:nvSpPr>
            <p:cNvPr id="24" name="Rectangle 23"/>
            <p:cNvSpPr/>
            <p:nvPr/>
          </p:nvSpPr>
          <p:spPr>
            <a:xfrm>
              <a:off x="6130759" y="2590478"/>
              <a:ext cx="2014719" cy="338554"/>
            </a:xfrm>
            <a:prstGeom prst="rect">
              <a:avLst/>
            </a:prstGeom>
          </p:spPr>
          <p:txBody>
            <a:bodyPr wrap="none">
              <a:spAutoFit/>
            </a:bodyPr>
            <a:lstStyle/>
            <a:p>
              <a:r>
                <a:rPr lang="en-US" sz="1600" dirty="0"/>
                <a:t>[</a:t>
              </a:r>
              <a:r>
                <a:rPr lang="en-US" sz="1600" dirty="0" err="1" smtClean="0"/>
                <a:t>Marechal</a:t>
              </a:r>
              <a:r>
                <a:rPr lang="en-US" sz="1600" dirty="0" smtClean="0"/>
                <a:t> </a:t>
              </a:r>
              <a:r>
                <a:rPr lang="en-US" sz="1600" dirty="0"/>
                <a:t>et al. 2010]</a:t>
              </a:r>
            </a:p>
          </p:txBody>
        </p:sp>
      </p:grpSp>
      <p:grpSp>
        <p:nvGrpSpPr>
          <p:cNvPr id="39" name="Group 38"/>
          <p:cNvGrpSpPr/>
          <p:nvPr/>
        </p:nvGrpSpPr>
        <p:grpSpPr>
          <a:xfrm>
            <a:off x="3945068" y="3147188"/>
            <a:ext cx="2065204" cy="1280186"/>
            <a:chOff x="3945068" y="3147188"/>
            <a:chExt cx="2065204" cy="1280186"/>
          </a:xfrm>
        </p:grpSpPr>
        <p:pic>
          <p:nvPicPr>
            <p:cNvPr id="16" name="Picture 15"/>
            <p:cNvPicPr>
              <a:picLocks noChangeAspect="1"/>
            </p:cNvPicPr>
            <p:nvPr/>
          </p:nvPicPr>
          <p:blipFill>
            <a:blip r:embed="rId8"/>
            <a:stretch>
              <a:fillRect/>
            </a:stretch>
          </p:blipFill>
          <p:spPr>
            <a:xfrm>
              <a:off x="3945068" y="3147188"/>
              <a:ext cx="2065204" cy="967671"/>
            </a:xfrm>
            <a:prstGeom prst="rect">
              <a:avLst/>
            </a:prstGeom>
          </p:spPr>
        </p:pic>
        <p:sp>
          <p:nvSpPr>
            <p:cNvPr id="25" name="Rectangle 24"/>
            <p:cNvSpPr/>
            <p:nvPr/>
          </p:nvSpPr>
          <p:spPr>
            <a:xfrm>
              <a:off x="4168026" y="4088820"/>
              <a:ext cx="1619289" cy="338554"/>
            </a:xfrm>
            <a:prstGeom prst="rect">
              <a:avLst/>
            </a:prstGeom>
          </p:spPr>
          <p:txBody>
            <a:bodyPr wrap="none">
              <a:spAutoFit/>
            </a:bodyPr>
            <a:lstStyle/>
            <a:p>
              <a:r>
                <a:rPr lang="en-US" sz="1600" dirty="0" smtClean="0"/>
                <a:t>[Yang et </a:t>
              </a:r>
              <a:r>
                <a:rPr lang="en-US" sz="1600" dirty="0"/>
                <a:t>al. </a:t>
              </a:r>
              <a:r>
                <a:rPr lang="en-US" sz="1600" dirty="0" smtClean="0"/>
                <a:t>2013]</a:t>
              </a:r>
              <a:endParaRPr lang="en-US" sz="1600" dirty="0"/>
            </a:p>
          </p:txBody>
        </p:sp>
      </p:grpSp>
      <p:grpSp>
        <p:nvGrpSpPr>
          <p:cNvPr id="40" name="Group 39"/>
          <p:cNvGrpSpPr/>
          <p:nvPr/>
        </p:nvGrpSpPr>
        <p:grpSpPr>
          <a:xfrm>
            <a:off x="6130759" y="3152554"/>
            <a:ext cx="2001463" cy="1274820"/>
            <a:chOff x="6130759" y="3152554"/>
            <a:chExt cx="2001463" cy="1274820"/>
          </a:xfrm>
        </p:grpSpPr>
        <p:pic>
          <p:nvPicPr>
            <p:cNvPr id="18" name="Picture 17"/>
            <p:cNvPicPr>
              <a:picLocks noChangeAspect="1"/>
            </p:cNvPicPr>
            <p:nvPr/>
          </p:nvPicPr>
          <p:blipFill>
            <a:blip r:embed="rId9"/>
            <a:stretch>
              <a:fillRect/>
            </a:stretch>
          </p:blipFill>
          <p:spPr>
            <a:xfrm>
              <a:off x="6130759" y="3152554"/>
              <a:ext cx="2001463" cy="962305"/>
            </a:xfrm>
            <a:prstGeom prst="rect">
              <a:avLst/>
            </a:prstGeom>
          </p:spPr>
        </p:pic>
        <p:sp>
          <p:nvSpPr>
            <p:cNvPr id="26" name="Rectangle 25"/>
            <p:cNvSpPr/>
            <p:nvPr/>
          </p:nvSpPr>
          <p:spPr>
            <a:xfrm>
              <a:off x="6311586" y="4088820"/>
              <a:ext cx="1639808" cy="338554"/>
            </a:xfrm>
            <a:prstGeom prst="rect">
              <a:avLst/>
            </a:prstGeom>
          </p:spPr>
          <p:txBody>
            <a:bodyPr wrap="none">
              <a:spAutoFit/>
            </a:bodyPr>
            <a:lstStyle/>
            <a:p>
              <a:r>
                <a:rPr lang="en-US" sz="1600" dirty="0" smtClean="0"/>
                <a:t>[Peng et </a:t>
              </a:r>
              <a:r>
                <a:rPr lang="en-US" sz="1600" dirty="0"/>
                <a:t>al. </a:t>
              </a:r>
              <a:r>
                <a:rPr lang="en-US" sz="1600" dirty="0" smtClean="0"/>
                <a:t>2014]</a:t>
              </a:r>
              <a:endParaRPr lang="en-US" sz="1600" dirty="0"/>
            </a:p>
          </p:txBody>
        </p:sp>
      </p:grpSp>
      <p:grpSp>
        <p:nvGrpSpPr>
          <p:cNvPr id="41" name="Group 40"/>
          <p:cNvGrpSpPr/>
          <p:nvPr/>
        </p:nvGrpSpPr>
        <p:grpSpPr>
          <a:xfrm>
            <a:off x="4903507" y="4652470"/>
            <a:ext cx="2212265" cy="1376351"/>
            <a:chOff x="4903507" y="4652470"/>
            <a:chExt cx="2212265" cy="1376351"/>
          </a:xfrm>
        </p:grpSpPr>
        <p:pic>
          <p:nvPicPr>
            <p:cNvPr id="20" name="Picture 19"/>
            <p:cNvPicPr>
              <a:picLocks noChangeAspect="1"/>
            </p:cNvPicPr>
            <p:nvPr/>
          </p:nvPicPr>
          <p:blipFill>
            <a:blip r:embed="rId10"/>
            <a:stretch>
              <a:fillRect/>
            </a:stretch>
          </p:blipFill>
          <p:spPr>
            <a:xfrm>
              <a:off x="4903507" y="4652470"/>
              <a:ext cx="2187788" cy="1037797"/>
            </a:xfrm>
            <a:prstGeom prst="rect">
              <a:avLst/>
            </a:prstGeom>
          </p:spPr>
        </p:pic>
        <p:sp>
          <p:nvSpPr>
            <p:cNvPr id="27" name="Rectangle 26"/>
            <p:cNvSpPr/>
            <p:nvPr/>
          </p:nvSpPr>
          <p:spPr>
            <a:xfrm>
              <a:off x="4953000" y="5690267"/>
              <a:ext cx="2162772" cy="338554"/>
            </a:xfrm>
            <a:prstGeom prst="rect">
              <a:avLst/>
            </a:prstGeom>
          </p:spPr>
          <p:txBody>
            <a:bodyPr wrap="none">
              <a:spAutoFit/>
            </a:bodyPr>
            <a:lstStyle/>
            <a:p>
              <a:r>
                <a:rPr lang="en-US" sz="1600" dirty="0" smtClean="0"/>
                <a:t>[</a:t>
              </a:r>
              <a:r>
                <a:rPr lang="en-US" sz="1600" dirty="0" err="1" smtClean="0"/>
                <a:t>AlHalawani</a:t>
              </a:r>
              <a:r>
                <a:rPr lang="en-US" sz="1600" dirty="0" smtClean="0"/>
                <a:t> et </a:t>
              </a:r>
              <a:r>
                <a:rPr lang="en-US" sz="1600" dirty="0"/>
                <a:t>al. </a:t>
              </a:r>
              <a:r>
                <a:rPr lang="en-US" sz="1600" dirty="0" smtClean="0"/>
                <a:t>2014]</a:t>
              </a:r>
              <a:endParaRPr lang="en-US" sz="1600" dirty="0"/>
            </a:p>
          </p:txBody>
        </p:sp>
      </p:grpSp>
      <p:grpSp>
        <p:nvGrpSpPr>
          <p:cNvPr id="43" name="Group 42"/>
          <p:cNvGrpSpPr/>
          <p:nvPr/>
        </p:nvGrpSpPr>
        <p:grpSpPr>
          <a:xfrm>
            <a:off x="8903111" y="3056414"/>
            <a:ext cx="2215210" cy="1481566"/>
            <a:chOff x="8903111" y="3056414"/>
            <a:chExt cx="2215210" cy="1481566"/>
          </a:xfrm>
        </p:grpSpPr>
        <p:pic>
          <p:nvPicPr>
            <p:cNvPr id="29" name="Picture 28"/>
            <p:cNvPicPr>
              <a:picLocks noChangeAspect="1"/>
            </p:cNvPicPr>
            <p:nvPr/>
          </p:nvPicPr>
          <p:blipFill>
            <a:blip r:embed="rId11"/>
            <a:stretch>
              <a:fillRect/>
            </a:stretch>
          </p:blipFill>
          <p:spPr>
            <a:xfrm>
              <a:off x="8903111" y="3056414"/>
              <a:ext cx="2215210" cy="1188119"/>
            </a:xfrm>
            <a:prstGeom prst="rect">
              <a:avLst/>
            </a:prstGeom>
          </p:spPr>
        </p:pic>
        <p:sp>
          <p:nvSpPr>
            <p:cNvPr id="31" name="Rectangle 30"/>
            <p:cNvSpPr/>
            <p:nvPr/>
          </p:nvSpPr>
          <p:spPr>
            <a:xfrm>
              <a:off x="9067800" y="4199426"/>
              <a:ext cx="1915653" cy="338554"/>
            </a:xfrm>
            <a:prstGeom prst="rect">
              <a:avLst/>
            </a:prstGeom>
          </p:spPr>
          <p:txBody>
            <a:bodyPr wrap="none">
              <a:spAutoFit/>
            </a:bodyPr>
            <a:lstStyle/>
            <a:p>
              <a:r>
                <a:rPr lang="en-US" sz="1600" dirty="0"/>
                <a:t>[</a:t>
              </a:r>
              <a:r>
                <a:rPr lang="en-US" sz="1600" dirty="0" err="1"/>
                <a:t>Vanegas</a:t>
              </a:r>
              <a:r>
                <a:rPr lang="en-US" sz="1600" dirty="0"/>
                <a:t> et al. </a:t>
              </a:r>
              <a:r>
                <a:rPr lang="en-US" sz="1600" dirty="0" smtClean="0"/>
                <a:t>2009]</a:t>
              </a:r>
              <a:endParaRPr lang="en-US" sz="1600" dirty="0"/>
            </a:p>
          </p:txBody>
        </p:sp>
      </p:grpSp>
      <p:grpSp>
        <p:nvGrpSpPr>
          <p:cNvPr id="42" name="Group 41"/>
          <p:cNvGrpSpPr/>
          <p:nvPr/>
        </p:nvGrpSpPr>
        <p:grpSpPr>
          <a:xfrm>
            <a:off x="8915400" y="1467715"/>
            <a:ext cx="2190747" cy="1435325"/>
            <a:chOff x="8915400" y="1467715"/>
            <a:chExt cx="2190747" cy="1435325"/>
          </a:xfrm>
        </p:grpSpPr>
        <p:pic>
          <p:nvPicPr>
            <p:cNvPr id="28" name="Picture 27"/>
            <p:cNvPicPr>
              <a:picLocks noChangeAspect="1"/>
            </p:cNvPicPr>
            <p:nvPr/>
          </p:nvPicPr>
          <p:blipFill>
            <a:blip r:embed="rId12"/>
            <a:stretch>
              <a:fillRect/>
            </a:stretch>
          </p:blipFill>
          <p:spPr>
            <a:xfrm>
              <a:off x="8915400" y="1467715"/>
              <a:ext cx="2190747" cy="1141205"/>
            </a:xfrm>
            <a:prstGeom prst="rect">
              <a:avLst/>
            </a:prstGeom>
          </p:spPr>
        </p:pic>
        <p:sp>
          <p:nvSpPr>
            <p:cNvPr id="33" name="Rectangle 32"/>
            <p:cNvSpPr/>
            <p:nvPr/>
          </p:nvSpPr>
          <p:spPr>
            <a:xfrm>
              <a:off x="9052889" y="2564486"/>
              <a:ext cx="1791901" cy="338554"/>
            </a:xfrm>
            <a:prstGeom prst="rect">
              <a:avLst/>
            </a:prstGeom>
          </p:spPr>
          <p:txBody>
            <a:bodyPr wrap="none">
              <a:spAutoFit/>
            </a:bodyPr>
            <a:lstStyle/>
            <a:p>
              <a:r>
                <a:rPr lang="en-US" sz="1600" dirty="0" smtClean="0"/>
                <a:t>[Weber </a:t>
              </a:r>
              <a:r>
                <a:rPr lang="en-US" sz="1600" dirty="0"/>
                <a:t>et al. </a:t>
              </a:r>
              <a:r>
                <a:rPr lang="en-US" sz="1600" dirty="0" smtClean="0"/>
                <a:t>2009]</a:t>
              </a:r>
              <a:endParaRPr lang="en-US" sz="1600" dirty="0"/>
            </a:p>
          </p:txBody>
        </p:sp>
      </p:grpSp>
      <p:grpSp>
        <p:nvGrpSpPr>
          <p:cNvPr id="44" name="Group 43"/>
          <p:cNvGrpSpPr/>
          <p:nvPr/>
        </p:nvGrpSpPr>
        <p:grpSpPr>
          <a:xfrm>
            <a:off x="8798031" y="4692027"/>
            <a:ext cx="2439770" cy="1403973"/>
            <a:chOff x="8798031" y="4692027"/>
            <a:chExt cx="2439770" cy="1403973"/>
          </a:xfrm>
        </p:grpSpPr>
        <p:pic>
          <p:nvPicPr>
            <p:cNvPr id="30" name="Picture 29"/>
            <p:cNvPicPr>
              <a:picLocks noChangeAspect="1"/>
            </p:cNvPicPr>
            <p:nvPr/>
          </p:nvPicPr>
          <p:blipFill>
            <a:blip r:embed="rId13"/>
            <a:stretch>
              <a:fillRect/>
            </a:stretch>
          </p:blipFill>
          <p:spPr>
            <a:xfrm>
              <a:off x="8908272" y="4692027"/>
              <a:ext cx="2176250" cy="1095878"/>
            </a:xfrm>
            <a:prstGeom prst="rect">
              <a:avLst/>
            </a:prstGeom>
          </p:spPr>
        </p:pic>
        <p:sp>
          <p:nvSpPr>
            <p:cNvPr id="34" name="Rectangle 33"/>
            <p:cNvSpPr/>
            <p:nvPr/>
          </p:nvSpPr>
          <p:spPr>
            <a:xfrm>
              <a:off x="8798031" y="5757446"/>
              <a:ext cx="2439770" cy="338554"/>
            </a:xfrm>
            <a:prstGeom prst="rect">
              <a:avLst/>
            </a:prstGeom>
          </p:spPr>
          <p:txBody>
            <a:bodyPr wrap="none">
              <a:spAutoFit/>
            </a:bodyPr>
            <a:lstStyle/>
            <a:p>
              <a:r>
                <a:rPr lang="en-US" sz="1600" dirty="0" smtClean="0"/>
                <a:t>[Garcia-Dorado et </a:t>
              </a:r>
              <a:r>
                <a:rPr lang="en-US" sz="1600" dirty="0"/>
                <a:t>al. </a:t>
              </a:r>
              <a:r>
                <a:rPr lang="en-US" sz="1600" dirty="0" smtClean="0"/>
                <a:t>2014]</a:t>
              </a:r>
              <a:endParaRPr lang="en-US" sz="1600" dirty="0"/>
            </a:p>
          </p:txBody>
        </p:sp>
      </p:grpSp>
    </p:spTree>
    <p:extLst>
      <p:ext uri="{BB962C8B-B14F-4D97-AF65-F5344CB8AC3E}">
        <p14:creationId xmlns:p14="http://schemas.microsoft.com/office/powerpoint/2010/main" val="3829630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5"/>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35"/>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3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37"/>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nodeType="click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nodeType="click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par>
                                <p:cTn id="36" presetID="1" presetClass="entr" presetSubtype="0" fill="hold" nodeType="withEffect">
                                  <p:stCondLst>
                                    <p:cond delay="0"/>
                                  </p:stCondLst>
                                  <p:childTnLst>
                                    <p:set>
                                      <p:cBhvr>
                                        <p:cTn id="37" dur="1" fill="hold">
                                          <p:stCondLst>
                                            <p:cond delay="0"/>
                                          </p:stCondLst>
                                        </p:cTn>
                                        <p:tgtEl>
                                          <p:spTgt spid="4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nodeType="clickEffect">
                                  <p:stCondLst>
                                    <p:cond delay="0"/>
                                  </p:stCondLst>
                                  <p:childTnLst>
                                    <p:set>
                                      <p:cBhvr>
                                        <p:cTn id="41" dur="1" fill="hold">
                                          <p:stCondLst>
                                            <p:cond delay="0"/>
                                          </p:stCondLst>
                                        </p:cTn>
                                        <p:tgtEl>
                                          <p:spTgt spid="4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ntr" presetSubtype="0" fill="hold" nodeType="clickEffect">
                                  <p:stCondLst>
                                    <p:cond delay="0"/>
                                  </p:stCondLst>
                                  <p:childTnLst>
                                    <p:set>
                                      <p:cBhvr>
                                        <p:cTn id="49" dur="1" fill="hold">
                                          <p:stCondLst>
                                            <p:cond delay="0"/>
                                          </p:stCondLst>
                                        </p:cTn>
                                        <p:tgtEl>
                                          <p:spTgt spid="42"/>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nodeType="clickEffect">
                                  <p:stCondLst>
                                    <p:cond delay="0"/>
                                  </p:stCondLst>
                                  <p:childTnLst>
                                    <p:set>
                                      <p:cBhvr>
                                        <p:cTn id="53" dur="1" fill="hold">
                                          <p:stCondLst>
                                            <p:cond delay="0"/>
                                          </p:stCondLst>
                                        </p:cTn>
                                        <p:tgtEl>
                                          <p:spTgt spid="43"/>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nodeType="clickEffect">
                                  <p:stCondLst>
                                    <p:cond delay="0"/>
                                  </p:stCondLst>
                                  <p:childTnLst>
                                    <p:set>
                                      <p:cBhvr>
                                        <p:cTn id="57"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 </a:t>
            </a:r>
            <a:r>
              <a:rPr lang="en-US" dirty="0" smtClean="0"/>
              <a:t>work </a:t>
            </a:r>
            <a:r>
              <a:rPr lang="en-US" dirty="0"/>
              <a:t>-</a:t>
            </a:r>
            <a:r>
              <a:rPr lang="en-US" dirty="0" smtClean="0"/>
              <a:t> layout </a:t>
            </a:r>
            <a:r>
              <a:rPr lang="en-US" dirty="0"/>
              <a:t>m</a:t>
            </a:r>
            <a:r>
              <a:rPr lang="en-US" altLang="zh-CN" dirty="0" smtClean="0"/>
              <a:t>odeling</a:t>
            </a:r>
            <a:endParaRPr lang="en-US" dirty="0"/>
          </a:p>
        </p:txBody>
      </p:sp>
      <p:sp>
        <p:nvSpPr>
          <p:cNvPr id="5" name="Rectangle 4"/>
          <p:cNvSpPr/>
          <p:nvPr/>
        </p:nvSpPr>
        <p:spPr>
          <a:xfrm>
            <a:off x="2057400" y="3294844"/>
            <a:ext cx="2146229" cy="461665"/>
          </a:xfrm>
          <a:prstGeom prst="rect">
            <a:avLst/>
          </a:prstGeom>
        </p:spPr>
        <p:txBody>
          <a:bodyPr wrap="none">
            <a:spAutoFit/>
          </a:bodyPr>
          <a:lstStyle/>
          <a:p>
            <a:r>
              <a:rPr lang="en-US" sz="2400" dirty="0"/>
              <a:t>f</a:t>
            </a:r>
            <a:r>
              <a:rPr lang="en-US" sz="2400" dirty="0" smtClean="0"/>
              <a:t>urniture </a:t>
            </a:r>
            <a:r>
              <a:rPr lang="en-US" sz="2400" dirty="0"/>
              <a:t>l</a:t>
            </a:r>
            <a:r>
              <a:rPr lang="en-US" sz="2400" dirty="0" smtClean="0"/>
              <a:t>ayout</a:t>
            </a:r>
            <a:endParaRPr lang="en-US" sz="2400" dirty="0"/>
          </a:p>
        </p:txBody>
      </p:sp>
      <p:sp>
        <p:nvSpPr>
          <p:cNvPr id="6" name="Rectangle 5"/>
          <p:cNvSpPr/>
          <p:nvPr/>
        </p:nvSpPr>
        <p:spPr>
          <a:xfrm>
            <a:off x="7620000" y="3312015"/>
            <a:ext cx="2166299" cy="461665"/>
          </a:xfrm>
          <a:prstGeom prst="rect">
            <a:avLst/>
          </a:prstGeom>
        </p:spPr>
        <p:txBody>
          <a:bodyPr wrap="none">
            <a:spAutoFit/>
          </a:bodyPr>
          <a:lstStyle/>
          <a:p>
            <a:r>
              <a:rPr lang="en-US" sz="2400" dirty="0"/>
              <a:t>f</a:t>
            </a:r>
            <a:r>
              <a:rPr lang="en-US" sz="2400" dirty="0" smtClean="0"/>
              <a:t>loorplan </a:t>
            </a:r>
            <a:r>
              <a:rPr lang="en-US" sz="2400" dirty="0"/>
              <a:t>l</a:t>
            </a:r>
            <a:r>
              <a:rPr lang="en-US" sz="2400" dirty="0" smtClean="0"/>
              <a:t>ayout</a:t>
            </a:r>
            <a:endParaRPr lang="en-US" sz="2400" dirty="0"/>
          </a:p>
        </p:txBody>
      </p:sp>
      <p:sp>
        <p:nvSpPr>
          <p:cNvPr id="7" name="Rectangle 6"/>
          <p:cNvSpPr/>
          <p:nvPr/>
        </p:nvSpPr>
        <p:spPr>
          <a:xfrm>
            <a:off x="5032574" y="5939134"/>
            <a:ext cx="1871474" cy="461665"/>
          </a:xfrm>
          <a:prstGeom prst="rect">
            <a:avLst/>
          </a:prstGeom>
        </p:spPr>
        <p:txBody>
          <a:bodyPr wrap="none">
            <a:spAutoFit/>
          </a:bodyPr>
          <a:lstStyle/>
          <a:p>
            <a:r>
              <a:rPr lang="en-US" sz="2400" dirty="0"/>
              <a:t>r</a:t>
            </a:r>
            <a:r>
              <a:rPr lang="en-US" sz="2400" dirty="0" smtClean="0"/>
              <a:t>iver </a:t>
            </a:r>
            <a:r>
              <a:rPr lang="en-US" sz="2400" dirty="0"/>
              <a:t>n</a:t>
            </a:r>
            <a:r>
              <a:rPr lang="en-US" sz="2400" dirty="0" smtClean="0"/>
              <a:t>etwork</a:t>
            </a:r>
            <a:endParaRPr lang="en-US" sz="2400" dirty="0"/>
          </a:p>
        </p:txBody>
      </p:sp>
      <p:sp>
        <p:nvSpPr>
          <p:cNvPr id="8" name="Rectangle 7"/>
          <p:cNvSpPr/>
          <p:nvPr/>
        </p:nvSpPr>
        <p:spPr>
          <a:xfrm>
            <a:off x="8232974" y="5939135"/>
            <a:ext cx="2435026" cy="461665"/>
          </a:xfrm>
          <a:prstGeom prst="rect">
            <a:avLst/>
          </a:prstGeom>
        </p:spPr>
        <p:txBody>
          <a:bodyPr wrap="none">
            <a:spAutoFit/>
          </a:bodyPr>
          <a:lstStyle/>
          <a:p>
            <a:r>
              <a:rPr lang="en-US" sz="2400" dirty="0"/>
              <a:t>g</a:t>
            </a:r>
            <a:r>
              <a:rPr lang="en-US" sz="2400" dirty="0" smtClean="0"/>
              <a:t>ame level layout </a:t>
            </a:r>
            <a:endParaRPr lang="en-US" sz="2400" dirty="0"/>
          </a:p>
        </p:txBody>
      </p:sp>
      <p:grpSp>
        <p:nvGrpSpPr>
          <p:cNvPr id="27" name="Group 26"/>
          <p:cNvGrpSpPr/>
          <p:nvPr/>
        </p:nvGrpSpPr>
        <p:grpSpPr>
          <a:xfrm>
            <a:off x="1066800" y="1690688"/>
            <a:ext cx="2190750" cy="1543466"/>
            <a:chOff x="1066800" y="1690688"/>
            <a:chExt cx="2190750" cy="1543466"/>
          </a:xfrm>
        </p:grpSpPr>
        <p:pic>
          <p:nvPicPr>
            <p:cNvPr id="9" name="Picture 8"/>
            <p:cNvPicPr>
              <a:picLocks noChangeAspect="1"/>
            </p:cNvPicPr>
            <p:nvPr/>
          </p:nvPicPr>
          <p:blipFill>
            <a:blip r:embed="rId3"/>
            <a:stretch>
              <a:fillRect/>
            </a:stretch>
          </p:blipFill>
          <p:spPr>
            <a:xfrm>
              <a:off x="1066800" y="1690688"/>
              <a:ext cx="2190750" cy="1237523"/>
            </a:xfrm>
            <a:prstGeom prst="rect">
              <a:avLst/>
            </a:prstGeom>
          </p:spPr>
        </p:pic>
        <p:sp>
          <p:nvSpPr>
            <p:cNvPr id="12" name="Rectangle 11"/>
            <p:cNvSpPr/>
            <p:nvPr/>
          </p:nvSpPr>
          <p:spPr>
            <a:xfrm>
              <a:off x="1447800" y="2895600"/>
              <a:ext cx="1429302" cy="338554"/>
            </a:xfrm>
            <a:prstGeom prst="rect">
              <a:avLst/>
            </a:prstGeom>
          </p:spPr>
          <p:txBody>
            <a:bodyPr wrap="none">
              <a:spAutoFit/>
            </a:bodyPr>
            <a:lstStyle/>
            <a:p>
              <a:r>
                <a:rPr lang="en-US" sz="1600" dirty="0" smtClean="0"/>
                <a:t>[Yu et </a:t>
              </a:r>
              <a:r>
                <a:rPr lang="en-US" sz="1600" dirty="0"/>
                <a:t>al. </a:t>
              </a:r>
              <a:r>
                <a:rPr lang="en-US" sz="1600" dirty="0" smtClean="0"/>
                <a:t>2011]</a:t>
              </a:r>
              <a:endParaRPr lang="en-US" sz="1600" dirty="0"/>
            </a:p>
          </p:txBody>
        </p:sp>
      </p:grpSp>
      <p:sp>
        <p:nvSpPr>
          <p:cNvPr id="14" name="Rectangle 13"/>
          <p:cNvSpPr/>
          <p:nvPr/>
        </p:nvSpPr>
        <p:spPr>
          <a:xfrm>
            <a:off x="1479895" y="5939134"/>
            <a:ext cx="2031646" cy="461665"/>
          </a:xfrm>
          <a:prstGeom prst="rect">
            <a:avLst/>
          </a:prstGeom>
        </p:spPr>
        <p:txBody>
          <a:bodyPr wrap="none">
            <a:spAutoFit/>
          </a:bodyPr>
          <a:lstStyle/>
          <a:p>
            <a:r>
              <a:rPr lang="en-US" sz="2400" dirty="0" smtClean="0"/>
              <a:t>building </a:t>
            </a:r>
            <a:r>
              <a:rPr lang="en-US" sz="2400" dirty="0"/>
              <a:t>l</a:t>
            </a:r>
            <a:r>
              <a:rPr lang="en-US" sz="2400" dirty="0" smtClean="0"/>
              <a:t>ayout</a:t>
            </a:r>
            <a:endParaRPr lang="en-US" sz="2400" dirty="0"/>
          </a:p>
        </p:txBody>
      </p:sp>
      <p:grpSp>
        <p:nvGrpSpPr>
          <p:cNvPr id="32" name="Group 31"/>
          <p:cNvGrpSpPr/>
          <p:nvPr/>
        </p:nvGrpSpPr>
        <p:grpSpPr>
          <a:xfrm>
            <a:off x="6477000" y="1587546"/>
            <a:ext cx="2382802" cy="1638673"/>
            <a:chOff x="6477000" y="1587546"/>
            <a:chExt cx="2382802" cy="1638673"/>
          </a:xfrm>
        </p:grpSpPr>
        <p:pic>
          <p:nvPicPr>
            <p:cNvPr id="15" name="Picture 14"/>
            <p:cNvPicPr>
              <a:picLocks noChangeAspect="1"/>
            </p:cNvPicPr>
            <p:nvPr/>
          </p:nvPicPr>
          <p:blipFill>
            <a:blip r:embed="rId4"/>
            <a:stretch>
              <a:fillRect/>
            </a:stretch>
          </p:blipFill>
          <p:spPr>
            <a:xfrm>
              <a:off x="6477000" y="1587546"/>
              <a:ext cx="2382802" cy="1340665"/>
            </a:xfrm>
            <a:prstGeom prst="rect">
              <a:avLst/>
            </a:prstGeom>
          </p:spPr>
        </p:pic>
        <p:sp>
          <p:nvSpPr>
            <p:cNvPr id="16" name="Rectangle 15"/>
            <p:cNvSpPr/>
            <p:nvPr/>
          </p:nvSpPr>
          <p:spPr>
            <a:xfrm>
              <a:off x="6866015" y="2887665"/>
              <a:ext cx="1846403" cy="338554"/>
            </a:xfrm>
            <a:prstGeom prst="rect">
              <a:avLst/>
            </a:prstGeom>
          </p:spPr>
          <p:txBody>
            <a:bodyPr wrap="none">
              <a:spAutoFit/>
            </a:bodyPr>
            <a:lstStyle/>
            <a:p>
              <a:r>
                <a:rPr lang="en-US" sz="1600" dirty="0" smtClean="0"/>
                <a:t>[Merrel</a:t>
              </a:r>
              <a:r>
                <a:rPr lang="en-US" sz="1600" dirty="0"/>
                <a:t>l</a:t>
              </a:r>
              <a:r>
                <a:rPr lang="en-US" sz="1600" dirty="0" smtClean="0"/>
                <a:t> et al. 2010]</a:t>
              </a:r>
              <a:endParaRPr lang="en-US" sz="1600" dirty="0"/>
            </a:p>
          </p:txBody>
        </p:sp>
      </p:grpSp>
      <p:grpSp>
        <p:nvGrpSpPr>
          <p:cNvPr id="33" name="Group 32"/>
          <p:cNvGrpSpPr/>
          <p:nvPr/>
        </p:nvGrpSpPr>
        <p:grpSpPr>
          <a:xfrm>
            <a:off x="9406439" y="1600200"/>
            <a:ext cx="1817075" cy="1633954"/>
            <a:chOff x="9406439" y="1600200"/>
            <a:chExt cx="1817075" cy="1633954"/>
          </a:xfrm>
        </p:grpSpPr>
        <p:pic>
          <p:nvPicPr>
            <p:cNvPr id="19" name="Picture 18"/>
            <p:cNvPicPr>
              <a:picLocks noChangeAspect="1"/>
            </p:cNvPicPr>
            <p:nvPr/>
          </p:nvPicPr>
          <p:blipFill>
            <a:blip r:embed="rId5"/>
            <a:stretch>
              <a:fillRect/>
            </a:stretch>
          </p:blipFill>
          <p:spPr>
            <a:xfrm>
              <a:off x="9406439" y="1600200"/>
              <a:ext cx="1817075" cy="1382457"/>
            </a:xfrm>
            <a:prstGeom prst="rect">
              <a:avLst/>
            </a:prstGeom>
          </p:spPr>
        </p:pic>
        <p:sp>
          <p:nvSpPr>
            <p:cNvPr id="20" name="Rectangle 19"/>
            <p:cNvSpPr/>
            <p:nvPr/>
          </p:nvSpPr>
          <p:spPr>
            <a:xfrm>
              <a:off x="9601200" y="2895600"/>
              <a:ext cx="1472391" cy="338554"/>
            </a:xfrm>
            <a:prstGeom prst="rect">
              <a:avLst/>
            </a:prstGeom>
          </p:spPr>
          <p:txBody>
            <a:bodyPr wrap="none">
              <a:spAutoFit/>
            </a:bodyPr>
            <a:lstStyle/>
            <a:p>
              <a:r>
                <a:rPr lang="en-US" sz="1600" dirty="0" smtClean="0"/>
                <a:t>[Liu et al. 2013]</a:t>
              </a:r>
              <a:endParaRPr lang="en-US" sz="1600" dirty="0"/>
            </a:p>
          </p:txBody>
        </p:sp>
      </p:grpSp>
      <p:grpSp>
        <p:nvGrpSpPr>
          <p:cNvPr id="28" name="Group 27"/>
          <p:cNvGrpSpPr/>
          <p:nvPr/>
        </p:nvGrpSpPr>
        <p:grpSpPr>
          <a:xfrm>
            <a:off x="3581400" y="1690688"/>
            <a:ext cx="1911568" cy="1541733"/>
            <a:chOff x="3581400" y="1690688"/>
            <a:chExt cx="1911568" cy="1541733"/>
          </a:xfrm>
        </p:grpSpPr>
        <p:pic>
          <p:nvPicPr>
            <p:cNvPr id="11" name="Picture 10"/>
            <p:cNvPicPr>
              <a:picLocks noChangeAspect="1"/>
            </p:cNvPicPr>
            <p:nvPr/>
          </p:nvPicPr>
          <p:blipFill>
            <a:blip r:embed="rId6"/>
            <a:stretch>
              <a:fillRect/>
            </a:stretch>
          </p:blipFill>
          <p:spPr>
            <a:xfrm>
              <a:off x="3581400" y="1690688"/>
              <a:ext cx="1891802" cy="1237523"/>
            </a:xfrm>
            <a:prstGeom prst="rect">
              <a:avLst/>
            </a:prstGeom>
          </p:spPr>
        </p:pic>
        <p:sp>
          <p:nvSpPr>
            <p:cNvPr id="13" name="Rectangle 12"/>
            <p:cNvSpPr/>
            <p:nvPr/>
          </p:nvSpPr>
          <p:spPr>
            <a:xfrm>
              <a:off x="3638550" y="2893867"/>
              <a:ext cx="1854418" cy="338554"/>
            </a:xfrm>
            <a:prstGeom prst="rect">
              <a:avLst/>
            </a:prstGeom>
          </p:spPr>
          <p:txBody>
            <a:bodyPr wrap="none">
              <a:spAutoFit/>
            </a:bodyPr>
            <a:lstStyle/>
            <a:p>
              <a:r>
                <a:rPr lang="en-US" sz="1600" dirty="0" smtClean="0"/>
                <a:t>[Merrel</a:t>
              </a:r>
              <a:r>
                <a:rPr lang="en-US" sz="1600" dirty="0"/>
                <a:t>l</a:t>
              </a:r>
              <a:r>
                <a:rPr lang="en-US" sz="1600" dirty="0" smtClean="0"/>
                <a:t> et al. 2011]</a:t>
              </a:r>
              <a:endParaRPr lang="en-US" sz="1600" dirty="0"/>
            </a:p>
          </p:txBody>
        </p:sp>
      </p:grpSp>
      <p:grpSp>
        <p:nvGrpSpPr>
          <p:cNvPr id="34" name="Group 33"/>
          <p:cNvGrpSpPr/>
          <p:nvPr/>
        </p:nvGrpSpPr>
        <p:grpSpPr>
          <a:xfrm>
            <a:off x="1371600" y="4236453"/>
            <a:ext cx="2388868" cy="1759891"/>
            <a:chOff x="1371600" y="4236453"/>
            <a:chExt cx="2388868" cy="1759891"/>
          </a:xfrm>
        </p:grpSpPr>
        <p:pic>
          <p:nvPicPr>
            <p:cNvPr id="21" name="Picture 20"/>
            <p:cNvPicPr>
              <a:picLocks noChangeAspect="1"/>
            </p:cNvPicPr>
            <p:nvPr/>
          </p:nvPicPr>
          <p:blipFill>
            <a:blip r:embed="rId7"/>
            <a:stretch>
              <a:fillRect/>
            </a:stretch>
          </p:blipFill>
          <p:spPr>
            <a:xfrm>
              <a:off x="1371600" y="4236453"/>
              <a:ext cx="2388868" cy="1478547"/>
            </a:xfrm>
            <a:prstGeom prst="rect">
              <a:avLst/>
            </a:prstGeom>
          </p:spPr>
        </p:pic>
        <p:sp>
          <p:nvSpPr>
            <p:cNvPr id="24" name="Rectangle 23"/>
            <p:cNvSpPr/>
            <p:nvPr/>
          </p:nvSpPr>
          <p:spPr>
            <a:xfrm>
              <a:off x="1642832" y="5657790"/>
              <a:ext cx="1550937" cy="338554"/>
            </a:xfrm>
            <a:prstGeom prst="rect">
              <a:avLst/>
            </a:prstGeom>
          </p:spPr>
          <p:txBody>
            <a:bodyPr wrap="none">
              <a:spAutoFit/>
            </a:bodyPr>
            <a:lstStyle/>
            <a:p>
              <a:r>
                <a:rPr lang="en-US" sz="1600" dirty="0" smtClean="0"/>
                <a:t>[</a:t>
              </a:r>
              <a:r>
                <a:rPr lang="en-US" sz="1600" dirty="0" err="1" smtClean="0"/>
                <a:t>Bao</a:t>
              </a:r>
              <a:r>
                <a:rPr lang="en-US" sz="1600" dirty="0" smtClean="0"/>
                <a:t> et al. 2013]</a:t>
              </a:r>
              <a:endParaRPr lang="en-US" sz="1600" dirty="0"/>
            </a:p>
          </p:txBody>
        </p:sp>
      </p:grpSp>
      <p:grpSp>
        <p:nvGrpSpPr>
          <p:cNvPr id="31" name="Group 30"/>
          <p:cNvGrpSpPr/>
          <p:nvPr/>
        </p:nvGrpSpPr>
        <p:grpSpPr>
          <a:xfrm>
            <a:off x="8204899" y="4236453"/>
            <a:ext cx="2238375" cy="1760428"/>
            <a:chOff x="8204899" y="4236453"/>
            <a:chExt cx="2238375" cy="1760428"/>
          </a:xfrm>
        </p:grpSpPr>
        <p:pic>
          <p:nvPicPr>
            <p:cNvPr id="23" name="Picture 22"/>
            <p:cNvPicPr>
              <a:picLocks noChangeAspect="1"/>
            </p:cNvPicPr>
            <p:nvPr/>
          </p:nvPicPr>
          <p:blipFill>
            <a:blip r:embed="rId8"/>
            <a:stretch>
              <a:fillRect/>
            </a:stretch>
          </p:blipFill>
          <p:spPr>
            <a:xfrm>
              <a:off x="8204899" y="4236453"/>
              <a:ext cx="2238375" cy="1488575"/>
            </a:xfrm>
            <a:prstGeom prst="rect">
              <a:avLst/>
            </a:prstGeom>
          </p:spPr>
        </p:pic>
        <p:sp>
          <p:nvSpPr>
            <p:cNvPr id="25" name="Rectangle 24"/>
            <p:cNvSpPr/>
            <p:nvPr/>
          </p:nvSpPr>
          <p:spPr>
            <a:xfrm>
              <a:off x="8630970" y="5658327"/>
              <a:ext cx="1504451" cy="338554"/>
            </a:xfrm>
            <a:prstGeom prst="rect">
              <a:avLst/>
            </a:prstGeom>
          </p:spPr>
          <p:txBody>
            <a:bodyPr wrap="none">
              <a:spAutoFit/>
            </a:bodyPr>
            <a:lstStyle/>
            <a:p>
              <a:r>
                <a:rPr lang="en-US" sz="1600" dirty="0" smtClean="0"/>
                <a:t>[Ma et al. 2014]</a:t>
              </a:r>
              <a:endParaRPr lang="en-US" sz="1600" dirty="0"/>
            </a:p>
          </p:txBody>
        </p:sp>
      </p:grpSp>
      <p:grpSp>
        <p:nvGrpSpPr>
          <p:cNvPr id="30" name="Group 29"/>
          <p:cNvGrpSpPr/>
          <p:nvPr/>
        </p:nvGrpSpPr>
        <p:grpSpPr>
          <a:xfrm>
            <a:off x="4648200" y="4388815"/>
            <a:ext cx="2668967" cy="1615321"/>
            <a:chOff x="4648200" y="4388815"/>
            <a:chExt cx="2668967" cy="1615321"/>
          </a:xfrm>
        </p:grpSpPr>
        <p:pic>
          <p:nvPicPr>
            <p:cNvPr id="22" name="Picture 21"/>
            <p:cNvPicPr>
              <a:picLocks noChangeAspect="1"/>
            </p:cNvPicPr>
            <p:nvPr/>
          </p:nvPicPr>
          <p:blipFill>
            <a:blip r:embed="rId9"/>
            <a:stretch>
              <a:fillRect/>
            </a:stretch>
          </p:blipFill>
          <p:spPr>
            <a:xfrm>
              <a:off x="4648200" y="4388815"/>
              <a:ext cx="2668967" cy="1311431"/>
            </a:xfrm>
            <a:prstGeom prst="rect">
              <a:avLst/>
            </a:prstGeom>
          </p:spPr>
        </p:pic>
        <p:sp>
          <p:nvSpPr>
            <p:cNvPr id="26" name="Rectangle 25"/>
            <p:cNvSpPr/>
            <p:nvPr/>
          </p:nvSpPr>
          <p:spPr>
            <a:xfrm>
              <a:off x="4953000" y="5665582"/>
              <a:ext cx="2056653" cy="338554"/>
            </a:xfrm>
            <a:prstGeom prst="rect">
              <a:avLst/>
            </a:prstGeom>
          </p:spPr>
          <p:txBody>
            <a:bodyPr wrap="none">
              <a:spAutoFit/>
            </a:bodyPr>
            <a:lstStyle/>
            <a:p>
              <a:r>
                <a:rPr lang="en-US" sz="1600" dirty="0" smtClean="0"/>
                <a:t>[</a:t>
              </a:r>
              <a:r>
                <a:rPr lang="en-US" sz="1600" dirty="0" err="1"/>
                <a:t>Genevaux</a:t>
              </a:r>
              <a:r>
                <a:rPr lang="en-US" sz="1600" dirty="0" smtClean="0"/>
                <a:t> et al. 2013]</a:t>
              </a:r>
              <a:endParaRPr lang="en-US" sz="1600" dirty="0"/>
            </a:p>
          </p:txBody>
        </p:sp>
      </p:grpSp>
    </p:spTree>
    <p:extLst>
      <p:ext uri="{BB962C8B-B14F-4D97-AF65-F5344CB8AC3E}">
        <p14:creationId xmlns:p14="http://schemas.microsoft.com/office/powerpoint/2010/main" val="241078576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500"/>
                                        <p:tgtEl>
                                          <p:spTgt spid="27"/>
                                        </p:tgtEl>
                                      </p:cBhvr>
                                    </p:animEffect>
                                  </p:childTnLst>
                                </p:cTn>
                              </p:par>
                              <p:par>
                                <p:cTn id="8" presetID="10" presetClass="entr" presetSubtype="0" fill="hold"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fade">
                                      <p:cBhvr>
                                        <p:cTn id="10" dur="500"/>
                                        <p:tgtEl>
                                          <p:spTgt spid="28"/>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par>
                                <p:cTn id="19" presetID="10" presetClass="entr" presetSubtype="0" fill="hold"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4"/>
                                        </p:tgtEl>
                                        <p:attrNameLst>
                                          <p:attrName>style.visibility</p:attrName>
                                        </p:attrNameLst>
                                      </p:cBhvr>
                                      <p:to>
                                        <p:strVal val="visible"/>
                                      </p:to>
                                    </p:set>
                                    <p:animEffect transition="in" filter="fade">
                                      <p:cBhvr>
                                        <p:cTn id="29" dur="500"/>
                                        <p:tgtEl>
                                          <p:spTgt spid="34"/>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500"/>
                                        <p:tgtEl>
                                          <p:spTgt spid="14"/>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0"/>
                                        </p:tgtEl>
                                        <p:attrNameLst>
                                          <p:attrName>style.visibility</p:attrName>
                                        </p:attrNameLst>
                                      </p:cBhvr>
                                      <p:to>
                                        <p:strVal val="visible"/>
                                      </p:to>
                                    </p:set>
                                    <p:animEffect transition="in" filter="fade">
                                      <p:cBhvr>
                                        <p:cTn id="37" dur="500"/>
                                        <p:tgtEl>
                                          <p:spTgt spid="3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500"/>
                                        <p:tgtEl>
                                          <p:spTgt spid="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4"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896600" cy="1325563"/>
          </a:xfrm>
        </p:spPr>
        <p:txBody>
          <a:bodyPr/>
          <a:lstStyle/>
          <a:p>
            <a:r>
              <a:rPr lang="en-US" dirty="0" smtClean="0"/>
              <a:t>Network design from functional </a:t>
            </a:r>
            <a:r>
              <a:rPr lang="en-US" dirty="0"/>
              <a:t>s</a:t>
            </a:r>
            <a:r>
              <a:rPr lang="en-US" dirty="0" smtClean="0"/>
              <a:t>pecifications</a:t>
            </a:r>
            <a:endParaRPr lang="en-US" dirty="0"/>
          </a:p>
        </p:txBody>
      </p:sp>
      <p:sp>
        <p:nvSpPr>
          <p:cNvPr id="5" name="TextBox 4"/>
          <p:cNvSpPr txBox="1"/>
          <p:nvPr/>
        </p:nvSpPr>
        <p:spPr>
          <a:xfrm>
            <a:off x="965201" y="2181302"/>
            <a:ext cx="1428750" cy="584775"/>
          </a:xfrm>
          <a:prstGeom prst="rect">
            <a:avLst/>
          </a:prstGeom>
          <a:noFill/>
        </p:spPr>
        <p:txBody>
          <a:bodyPr wrap="square" rtlCol="0">
            <a:spAutoFit/>
          </a:bodyPr>
          <a:lstStyle/>
          <a:p>
            <a:pPr algn="ctr"/>
            <a:r>
              <a:rPr lang="en-US" sz="3200" dirty="0" smtClean="0"/>
              <a:t>Design</a:t>
            </a:r>
            <a:endParaRPr lang="en-US" sz="2000" dirty="0"/>
          </a:p>
        </p:txBody>
      </p:sp>
      <p:sp>
        <p:nvSpPr>
          <p:cNvPr id="6" name="TextBox 5"/>
          <p:cNvSpPr txBox="1"/>
          <p:nvPr/>
        </p:nvSpPr>
        <p:spPr>
          <a:xfrm>
            <a:off x="730251" y="4800600"/>
            <a:ext cx="1663700" cy="1077218"/>
          </a:xfrm>
          <a:prstGeom prst="rect">
            <a:avLst/>
          </a:prstGeom>
          <a:noFill/>
        </p:spPr>
        <p:txBody>
          <a:bodyPr wrap="square" rtlCol="0">
            <a:spAutoFit/>
          </a:bodyPr>
          <a:lstStyle/>
          <a:p>
            <a:pPr algn="ctr"/>
            <a:r>
              <a:rPr lang="en-US" sz="3200" dirty="0" smtClean="0"/>
              <a:t>Function</a:t>
            </a:r>
          </a:p>
          <a:p>
            <a:pPr algn="ctr"/>
            <a:r>
              <a:rPr lang="en-US" sz="3200" dirty="0" smtClean="0"/>
              <a:t>Test</a:t>
            </a:r>
            <a:endParaRPr lang="en-US" sz="2000" dirty="0"/>
          </a:p>
        </p:txBody>
      </p:sp>
      <p:sp>
        <p:nvSpPr>
          <p:cNvPr id="7" name="Right Brace 6"/>
          <p:cNvSpPr/>
          <p:nvPr/>
        </p:nvSpPr>
        <p:spPr>
          <a:xfrm>
            <a:off x="2540001" y="2514600"/>
            <a:ext cx="381000" cy="2895600"/>
          </a:xfrm>
          <a:prstGeom prst="rightBrace">
            <a:avLst>
              <a:gd name="adj1" fmla="val 57347"/>
              <a:gd name="adj2" fmla="val 50000"/>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p:cNvSpPr txBox="1"/>
          <p:nvPr/>
        </p:nvSpPr>
        <p:spPr>
          <a:xfrm>
            <a:off x="3022601" y="3669968"/>
            <a:ext cx="3302000" cy="584775"/>
          </a:xfrm>
          <a:prstGeom prst="rect">
            <a:avLst/>
          </a:prstGeom>
          <a:noFill/>
        </p:spPr>
        <p:txBody>
          <a:bodyPr wrap="square" rtlCol="0">
            <a:spAutoFit/>
          </a:bodyPr>
          <a:lstStyle/>
          <a:p>
            <a:pPr algn="ctr"/>
            <a:r>
              <a:rPr lang="en-US" sz="3200" dirty="0" smtClean="0"/>
              <a:t>Functional Design</a:t>
            </a:r>
            <a:endParaRPr lang="en-US" sz="2000" dirty="0"/>
          </a:p>
        </p:txBody>
      </p:sp>
      <p:grpSp>
        <p:nvGrpSpPr>
          <p:cNvPr id="11" name="Group 10"/>
          <p:cNvGrpSpPr/>
          <p:nvPr/>
        </p:nvGrpSpPr>
        <p:grpSpPr>
          <a:xfrm>
            <a:off x="7141333" y="3054696"/>
            <a:ext cx="3602867" cy="1898304"/>
            <a:chOff x="7154751" y="3054697"/>
            <a:chExt cx="3124200" cy="1676401"/>
          </a:xfrm>
        </p:grpSpPr>
        <p:sp>
          <p:nvSpPr>
            <p:cNvPr id="10" name="Rounded Rectangle 9"/>
            <p:cNvSpPr/>
            <p:nvPr/>
          </p:nvSpPr>
          <p:spPr>
            <a:xfrm>
              <a:off x="7154751" y="3054697"/>
              <a:ext cx="3124200" cy="167640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7161160" y="3161438"/>
              <a:ext cx="3073400" cy="1569660"/>
            </a:xfrm>
            <a:prstGeom prst="rect">
              <a:avLst/>
            </a:prstGeom>
            <a:noFill/>
          </p:spPr>
          <p:txBody>
            <a:bodyPr wrap="square" rtlCol="0">
              <a:spAutoFit/>
            </a:bodyPr>
            <a:lstStyle/>
            <a:p>
              <a:pPr algn="ctr"/>
              <a:r>
                <a:rPr lang="en-US" sz="3200" i="1" dirty="0"/>
                <a:t>I</a:t>
              </a:r>
              <a:r>
                <a:rPr lang="en-US" sz="3200" i="1" dirty="0" smtClean="0"/>
                <a:t>nvolve </a:t>
              </a:r>
              <a:r>
                <a:rPr lang="en-US" sz="3200" i="1" dirty="0"/>
                <a:t>function considerations into the design stage</a:t>
              </a:r>
              <a:r>
                <a:rPr lang="en-US" sz="3200" i="1" dirty="0" smtClean="0"/>
                <a:t>!</a:t>
              </a:r>
              <a:endParaRPr lang="en-US" sz="2000" i="1" dirty="0"/>
            </a:p>
          </p:txBody>
        </p:sp>
      </p:grpSp>
    </p:spTree>
    <p:extLst>
      <p:ext uri="{BB962C8B-B14F-4D97-AF65-F5344CB8AC3E}">
        <p14:creationId xmlns:p14="http://schemas.microsoft.com/office/powerpoint/2010/main" val="1083251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0"/>
                            </p:stCondLst>
                            <p:childTnLst>
                              <p:par>
                                <p:cTn id="8" presetID="10" presetClass="entr" presetSubtype="0" fill="hold" grpId="0" nodeType="afterEffect">
                                  <p:stCondLst>
                                    <p:cond delay="50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a:t>
            </a:r>
            <a:r>
              <a:rPr lang="en-US" dirty="0" smtClean="0"/>
              <a:t>design </a:t>
            </a:r>
            <a:r>
              <a:rPr lang="en-US" dirty="0"/>
              <a:t>p</a:t>
            </a:r>
            <a:r>
              <a:rPr lang="en-US" dirty="0" smtClean="0"/>
              <a:t>ractice - keywords</a:t>
            </a:r>
            <a:endParaRPr lang="en-US" dirty="0"/>
          </a:p>
        </p:txBody>
      </p:sp>
      <p:sp>
        <p:nvSpPr>
          <p:cNvPr id="7" name="Rounded Rectangle 6"/>
          <p:cNvSpPr/>
          <p:nvPr/>
        </p:nvSpPr>
        <p:spPr>
          <a:xfrm>
            <a:off x="990600" y="1677073"/>
            <a:ext cx="4267200" cy="305162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1587500" y="1676400"/>
            <a:ext cx="3073400" cy="523220"/>
          </a:xfrm>
          <a:prstGeom prst="rect">
            <a:avLst/>
          </a:prstGeom>
          <a:noFill/>
        </p:spPr>
        <p:txBody>
          <a:bodyPr wrap="square" rtlCol="0">
            <a:spAutoFit/>
          </a:bodyPr>
          <a:lstStyle/>
          <a:p>
            <a:pPr algn="ctr"/>
            <a:r>
              <a:rPr lang="en-US" sz="2800" i="1" dirty="0" smtClean="0"/>
              <a:t>complex</a:t>
            </a:r>
            <a:endParaRPr lang="en-US" i="1" dirty="0"/>
          </a:p>
        </p:txBody>
      </p:sp>
      <p:sp>
        <p:nvSpPr>
          <p:cNvPr id="15" name="TextBox 14"/>
          <p:cNvSpPr txBox="1"/>
          <p:nvPr/>
        </p:nvSpPr>
        <p:spPr>
          <a:xfrm>
            <a:off x="1143000" y="2199620"/>
            <a:ext cx="4267200" cy="2308324"/>
          </a:xfrm>
          <a:prstGeom prst="rect">
            <a:avLst/>
          </a:prstGeom>
          <a:noFill/>
        </p:spPr>
        <p:txBody>
          <a:bodyPr wrap="square" rtlCol="0">
            <a:spAutoFit/>
          </a:bodyPr>
          <a:lstStyle/>
          <a:p>
            <a:pPr>
              <a:lnSpc>
                <a:spcPct val="150000"/>
              </a:lnSpc>
            </a:pPr>
            <a:r>
              <a:rPr lang="en-US" sz="2400" dirty="0" smtClean="0"/>
              <a:t>intuition</a:t>
            </a:r>
          </a:p>
          <a:p>
            <a:pPr>
              <a:lnSpc>
                <a:spcPct val="150000"/>
              </a:lnSpc>
            </a:pPr>
            <a:r>
              <a:rPr lang="en-US" sz="2400" dirty="0"/>
              <a:t>e</a:t>
            </a:r>
            <a:r>
              <a:rPr lang="en-US" sz="2400" dirty="0" smtClean="0"/>
              <a:t>xperience</a:t>
            </a:r>
          </a:p>
          <a:p>
            <a:pPr>
              <a:lnSpc>
                <a:spcPct val="150000"/>
              </a:lnSpc>
            </a:pPr>
            <a:r>
              <a:rPr lang="en-US" sz="2400" dirty="0" smtClean="0"/>
              <a:t>rules-of-thumb</a:t>
            </a:r>
          </a:p>
          <a:p>
            <a:pPr>
              <a:lnSpc>
                <a:spcPct val="150000"/>
              </a:lnSpc>
            </a:pPr>
            <a:r>
              <a:rPr lang="en-US" sz="2400" dirty="0"/>
              <a:t>a</a:t>
            </a:r>
            <a:r>
              <a:rPr lang="en-US" sz="2400" dirty="0" smtClean="0"/>
              <a:t>nalytic modeling &amp; simulation</a:t>
            </a:r>
            <a:endParaRPr lang="en-US" sz="1600" dirty="0"/>
          </a:p>
        </p:txBody>
      </p:sp>
      <p:sp>
        <p:nvSpPr>
          <p:cNvPr id="16" name="Rounded Rectangle 15"/>
          <p:cNvSpPr/>
          <p:nvPr/>
        </p:nvSpPr>
        <p:spPr>
          <a:xfrm>
            <a:off x="6553200" y="1677073"/>
            <a:ext cx="4267200" cy="3051620"/>
          </a:xfrm>
          <a:prstGeom prst="roundRect">
            <a:avLst/>
          </a:prstGeom>
          <a:solidFill>
            <a:schemeClr val="accent1">
              <a:lumMod val="20000"/>
              <a:lumOff val="80000"/>
            </a:schemeClr>
          </a:solid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p:cNvSpPr txBox="1"/>
          <p:nvPr/>
        </p:nvSpPr>
        <p:spPr>
          <a:xfrm>
            <a:off x="7150100" y="1676400"/>
            <a:ext cx="3073400" cy="523220"/>
          </a:xfrm>
          <a:prstGeom prst="rect">
            <a:avLst/>
          </a:prstGeom>
          <a:noFill/>
        </p:spPr>
        <p:txBody>
          <a:bodyPr wrap="square" rtlCol="0">
            <a:spAutoFit/>
          </a:bodyPr>
          <a:lstStyle/>
          <a:p>
            <a:pPr algn="ctr"/>
            <a:r>
              <a:rPr lang="en-US" sz="2800" i="1" dirty="0" smtClean="0"/>
              <a:t>interdisciplinary</a:t>
            </a:r>
            <a:endParaRPr lang="en-US" i="1" dirty="0"/>
          </a:p>
        </p:txBody>
      </p:sp>
      <p:sp>
        <p:nvSpPr>
          <p:cNvPr id="18" name="TextBox 17"/>
          <p:cNvSpPr txBox="1"/>
          <p:nvPr/>
        </p:nvSpPr>
        <p:spPr>
          <a:xfrm>
            <a:off x="6705600" y="2199620"/>
            <a:ext cx="4267200" cy="2308324"/>
          </a:xfrm>
          <a:prstGeom prst="rect">
            <a:avLst/>
          </a:prstGeom>
          <a:noFill/>
        </p:spPr>
        <p:txBody>
          <a:bodyPr wrap="square" rtlCol="0">
            <a:spAutoFit/>
          </a:bodyPr>
          <a:lstStyle/>
          <a:p>
            <a:pPr>
              <a:lnSpc>
                <a:spcPct val="150000"/>
              </a:lnSpc>
            </a:pPr>
            <a:r>
              <a:rPr lang="en-US" sz="2400" dirty="0"/>
              <a:t>u</a:t>
            </a:r>
            <a:r>
              <a:rPr lang="en-US" sz="2400" dirty="0" smtClean="0"/>
              <a:t>rban designers &amp; planners</a:t>
            </a:r>
          </a:p>
          <a:p>
            <a:pPr>
              <a:lnSpc>
                <a:spcPct val="150000"/>
              </a:lnSpc>
            </a:pPr>
            <a:r>
              <a:rPr lang="en-US" sz="2400" dirty="0"/>
              <a:t>t</a:t>
            </a:r>
            <a:r>
              <a:rPr lang="en-US" sz="2400" dirty="0" smtClean="0"/>
              <a:t>ransport planners</a:t>
            </a:r>
          </a:p>
          <a:p>
            <a:pPr>
              <a:lnSpc>
                <a:spcPct val="150000"/>
              </a:lnSpc>
            </a:pPr>
            <a:r>
              <a:rPr lang="en-US" sz="2400" dirty="0"/>
              <a:t>t</a:t>
            </a:r>
            <a:r>
              <a:rPr lang="en-US" sz="2400" dirty="0" smtClean="0"/>
              <a:t>raffic engineers</a:t>
            </a:r>
          </a:p>
          <a:p>
            <a:pPr>
              <a:lnSpc>
                <a:spcPct val="150000"/>
              </a:lnSpc>
            </a:pPr>
            <a:r>
              <a:rPr lang="en-US" sz="2400" dirty="0" smtClean="0"/>
              <a:t>landscape </a:t>
            </a:r>
            <a:r>
              <a:rPr lang="en-US" sz="2400" dirty="0"/>
              <a:t>architects</a:t>
            </a:r>
            <a:endParaRPr lang="en-US" sz="2400" dirty="0" smtClean="0"/>
          </a:p>
        </p:txBody>
      </p:sp>
      <p:sp>
        <p:nvSpPr>
          <p:cNvPr id="23" name="Left Brace 22"/>
          <p:cNvSpPr/>
          <p:nvPr/>
        </p:nvSpPr>
        <p:spPr>
          <a:xfrm rot="16200000">
            <a:off x="5638799" y="3104025"/>
            <a:ext cx="381001" cy="3886198"/>
          </a:xfrm>
          <a:prstGeom prst="leftBrace">
            <a:avLst>
              <a:gd name="adj1" fmla="val 74812"/>
              <a:gd name="adj2" fmla="val 50037"/>
            </a:avLst>
          </a:prstGeom>
          <a:ln w="28575"/>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4" name="Rectangle 23"/>
          <p:cNvSpPr/>
          <p:nvPr/>
        </p:nvSpPr>
        <p:spPr>
          <a:xfrm>
            <a:off x="2743200" y="5355471"/>
            <a:ext cx="6241260" cy="461665"/>
          </a:xfrm>
          <a:prstGeom prst="rect">
            <a:avLst/>
          </a:prstGeom>
        </p:spPr>
        <p:txBody>
          <a:bodyPr wrap="none">
            <a:spAutoFit/>
          </a:bodyPr>
          <a:lstStyle/>
          <a:p>
            <a:r>
              <a:rPr lang="en-US" sz="2400" dirty="0"/>
              <a:t>gradual testing and </a:t>
            </a:r>
            <a:r>
              <a:rPr lang="en-US" sz="2400" dirty="0" smtClean="0"/>
              <a:t>refining with many iterations</a:t>
            </a:r>
            <a:endParaRPr lang="en-US" sz="2400" dirty="0"/>
          </a:p>
        </p:txBody>
      </p:sp>
      <p:sp>
        <p:nvSpPr>
          <p:cNvPr id="25" name="Rectangle 24"/>
          <p:cNvSpPr/>
          <p:nvPr/>
        </p:nvSpPr>
        <p:spPr>
          <a:xfrm>
            <a:off x="1107388" y="5855974"/>
            <a:ext cx="1630446" cy="369332"/>
          </a:xfrm>
          <a:prstGeom prst="rect">
            <a:avLst/>
          </a:prstGeom>
        </p:spPr>
        <p:txBody>
          <a:bodyPr wrap="none">
            <a:spAutoFit/>
          </a:bodyPr>
          <a:lstStyle/>
          <a:p>
            <a:r>
              <a:rPr lang="en-US" dirty="0"/>
              <a:t>n</a:t>
            </a:r>
            <a:r>
              <a:rPr lang="en-US" dirty="0" smtClean="0"/>
              <a:t>etwork design</a:t>
            </a:r>
            <a:endParaRPr lang="en-US" dirty="0"/>
          </a:p>
        </p:txBody>
      </p:sp>
      <p:sp>
        <p:nvSpPr>
          <p:cNvPr id="26" name="Right Arrow 25"/>
          <p:cNvSpPr/>
          <p:nvPr/>
        </p:nvSpPr>
        <p:spPr>
          <a:xfrm>
            <a:off x="2853930" y="5898661"/>
            <a:ext cx="6019800" cy="283959"/>
          </a:xfrm>
          <a:prstGeom prst="rightArrow">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p:cNvSpPr/>
          <p:nvPr/>
        </p:nvSpPr>
        <p:spPr>
          <a:xfrm>
            <a:off x="9009145" y="5855974"/>
            <a:ext cx="2454390" cy="369332"/>
          </a:xfrm>
          <a:prstGeom prst="rect">
            <a:avLst/>
          </a:prstGeom>
        </p:spPr>
        <p:txBody>
          <a:bodyPr wrap="none">
            <a:spAutoFit/>
          </a:bodyPr>
          <a:lstStyle/>
          <a:p>
            <a:r>
              <a:rPr lang="en-US" dirty="0"/>
              <a:t>f</a:t>
            </a:r>
            <a:r>
              <a:rPr lang="en-US" dirty="0" smtClean="0"/>
              <a:t>unctional requirements</a:t>
            </a:r>
            <a:endParaRPr lang="en-US" dirty="0"/>
          </a:p>
        </p:txBody>
      </p:sp>
    </p:spTree>
    <p:extLst>
      <p:ext uri="{BB962C8B-B14F-4D97-AF65-F5344CB8AC3E}">
        <p14:creationId xmlns:p14="http://schemas.microsoft.com/office/powerpoint/2010/main" val="20650740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childTnLst>
                                </p:cTn>
                              </p:par>
                              <p:par>
                                <p:cTn id="18" presetID="1" presetClass="entr" presetSubtype="0" fill="hold" grpId="0" nodeType="withEffect">
                                  <p:stCondLst>
                                    <p:cond delay="0"/>
                                  </p:stCondLst>
                                  <p:childTnLst>
                                    <p:set>
                                      <p:cBhvr>
                                        <p:cTn id="19" dur="1" fill="hold">
                                          <p:stCondLst>
                                            <p:cond delay="0"/>
                                          </p:stCondLst>
                                        </p:cTn>
                                        <p:tgtEl>
                                          <p:spTgt spid="16"/>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500"/>
                                        <p:tgtEl>
                                          <p:spTgt spid="1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500"/>
                                        <p:tgtEl>
                                          <p:spTgt spid="23"/>
                                        </p:tgtEl>
                                      </p:cBhvr>
                                    </p:animEffect>
                                  </p:childTnLst>
                                </p:cTn>
                              </p:par>
                            </p:childTnLst>
                          </p:cTn>
                        </p:par>
                        <p:par>
                          <p:cTn id="30" fill="hold">
                            <p:stCondLst>
                              <p:cond delay="500"/>
                            </p:stCondLst>
                            <p:childTnLst>
                              <p:par>
                                <p:cTn id="31" presetID="10" presetClass="entr" presetSubtype="0" fill="hold" grpId="0" nodeType="afterEffect">
                                  <p:stCondLst>
                                    <p:cond delay="0"/>
                                  </p:stCondLst>
                                  <p:childTnLst>
                                    <p:set>
                                      <p:cBhvr>
                                        <p:cTn id="32" dur="1" fill="hold">
                                          <p:stCondLst>
                                            <p:cond delay="0"/>
                                          </p:stCondLst>
                                        </p:cTn>
                                        <p:tgtEl>
                                          <p:spTgt spid="24"/>
                                        </p:tgtEl>
                                        <p:attrNameLst>
                                          <p:attrName>style.visibility</p:attrName>
                                        </p:attrNameLst>
                                      </p:cBhvr>
                                      <p:to>
                                        <p:strVal val="visible"/>
                                      </p:to>
                                    </p:set>
                                    <p:animEffect transition="in" filter="fade">
                                      <p:cBhvr>
                                        <p:cTn id="33" dur="500"/>
                                        <p:tgtEl>
                                          <p:spTgt spid="24"/>
                                        </p:tgtEl>
                                      </p:cBhvr>
                                    </p:animEffec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25"/>
                                        </p:tgtEl>
                                        <p:attrNameLst>
                                          <p:attrName>style.visibility</p:attrName>
                                        </p:attrNameLst>
                                      </p:cBhvr>
                                      <p:to>
                                        <p:strVal val="visible"/>
                                      </p:to>
                                    </p:set>
                                  </p:childTnLst>
                                </p:cTn>
                              </p:par>
                            </p:childTnLst>
                          </p:cTn>
                        </p:par>
                        <p:par>
                          <p:cTn id="38" fill="hold">
                            <p:stCondLst>
                              <p:cond delay="0"/>
                            </p:stCondLst>
                            <p:childTnLst>
                              <p:par>
                                <p:cTn id="39" presetID="10" presetClass="entr" presetSubtype="0" fill="hold" grpId="0" nodeType="afterEffect">
                                  <p:stCondLst>
                                    <p:cond delay="0"/>
                                  </p:stCondLst>
                                  <p:childTnLst>
                                    <p:set>
                                      <p:cBhvr>
                                        <p:cTn id="40" dur="1" fill="hold">
                                          <p:stCondLst>
                                            <p:cond delay="0"/>
                                          </p:stCondLst>
                                        </p:cTn>
                                        <p:tgtEl>
                                          <p:spTgt spid="26"/>
                                        </p:tgtEl>
                                        <p:attrNameLst>
                                          <p:attrName>style.visibility</p:attrName>
                                        </p:attrNameLst>
                                      </p:cBhvr>
                                      <p:to>
                                        <p:strVal val="visible"/>
                                      </p:to>
                                    </p:set>
                                    <p:animEffect transition="in" filter="fade">
                                      <p:cBhvr>
                                        <p:cTn id="41" dur="2000"/>
                                        <p:tgtEl>
                                          <p:spTgt spid="26"/>
                                        </p:tgtEl>
                                      </p:cBhvr>
                                    </p:animEffect>
                                  </p:childTnLst>
                                </p:cTn>
                              </p:par>
                            </p:childTnLst>
                          </p:cTn>
                        </p:par>
                        <p:par>
                          <p:cTn id="42" fill="hold">
                            <p:stCondLst>
                              <p:cond delay="2000"/>
                            </p:stCondLst>
                            <p:childTnLst>
                              <p:par>
                                <p:cTn id="43" presetID="1" presetClass="entr" presetSubtype="0" fill="hold" grpId="0" nodeType="afterEffect">
                                  <p:stCondLst>
                                    <p:cond delay="0"/>
                                  </p:stCondLst>
                                  <p:childTnLst>
                                    <p:set>
                                      <p:cBhvr>
                                        <p:cTn id="44"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p:bldP spid="15" grpId="0"/>
      <p:bldP spid="16" grpId="0" animBg="1"/>
      <p:bldP spid="17" grpId="0"/>
      <p:bldP spid="18" grpId="0"/>
      <p:bldP spid="23" grpId="0" animBg="1"/>
      <p:bldP spid="24" grpId="0"/>
      <p:bldP spid="25" grpId="0"/>
      <p:bldP spid="26" grpId="0" animBg="1"/>
      <p:bldP spid="2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Our solution</a:t>
            </a:r>
            <a:endParaRPr lang="en-US" dirty="0"/>
          </a:p>
        </p:txBody>
      </p:sp>
      <p:sp>
        <p:nvSpPr>
          <p:cNvPr id="3" name="Content Placeholder 2"/>
          <p:cNvSpPr>
            <a:spLocks noGrp="1"/>
          </p:cNvSpPr>
          <p:nvPr>
            <p:ph idx="1"/>
          </p:nvPr>
        </p:nvSpPr>
        <p:spPr>
          <a:xfrm>
            <a:off x="838200" y="1825624"/>
            <a:ext cx="10820400" cy="4879975"/>
          </a:xfrm>
        </p:spPr>
        <p:txBody>
          <a:bodyPr>
            <a:normAutofit lnSpcReduction="10000"/>
          </a:bodyPr>
          <a:lstStyle/>
          <a:p>
            <a:r>
              <a:rPr lang="en-US" dirty="0"/>
              <a:t>Quantitatively </a:t>
            </a:r>
            <a:r>
              <a:rPr lang="en-US" dirty="0" smtClean="0"/>
              <a:t>measure functional specifications on networks</a:t>
            </a:r>
          </a:p>
          <a:p>
            <a:pPr lvl="1"/>
            <a:r>
              <a:rPr lang="en-US" dirty="0"/>
              <a:t>d</a:t>
            </a:r>
            <a:r>
              <a:rPr lang="en-US" dirty="0" smtClean="0"/>
              <a:t>ensity</a:t>
            </a:r>
          </a:p>
          <a:p>
            <a:pPr lvl="1"/>
            <a:r>
              <a:rPr lang="en-US" dirty="0" smtClean="0"/>
              <a:t>total length</a:t>
            </a:r>
          </a:p>
          <a:p>
            <a:pPr lvl="1"/>
            <a:r>
              <a:rPr lang="en-US" dirty="0" smtClean="0"/>
              <a:t>…</a:t>
            </a:r>
          </a:p>
          <a:p>
            <a:pPr lvl="1"/>
            <a:endParaRPr lang="en-US" dirty="0" smtClean="0"/>
          </a:p>
          <a:p>
            <a:r>
              <a:rPr lang="en-US" dirty="0" smtClean="0"/>
              <a:t>Mathematically formulate functional design as </a:t>
            </a:r>
            <a:r>
              <a:rPr lang="en-US" altLang="zh-CN" dirty="0" smtClean="0"/>
              <a:t>i</a:t>
            </a:r>
            <a:r>
              <a:rPr lang="en-US" dirty="0" smtClean="0"/>
              <a:t>nteger programming (IP)</a:t>
            </a:r>
          </a:p>
          <a:p>
            <a:pPr lvl="1"/>
            <a:r>
              <a:rPr lang="en-US" dirty="0" smtClean="0"/>
              <a:t>balance conflicting specifications</a:t>
            </a:r>
          </a:p>
          <a:p>
            <a:pPr lvl="1"/>
            <a:r>
              <a:rPr lang="en-US" dirty="0" smtClean="0"/>
              <a:t>enforce functional constraints</a:t>
            </a:r>
          </a:p>
          <a:p>
            <a:pPr lvl="1"/>
            <a:endParaRPr lang="en-US" dirty="0"/>
          </a:p>
          <a:p>
            <a:r>
              <a:rPr lang="en-US" dirty="0" smtClean="0"/>
              <a:t>Applications</a:t>
            </a:r>
          </a:p>
          <a:p>
            <a:pPr lvl="1"/>
            <a:r>
              <a:rPr lang="en-US" dirty="0" smtClean="0"/>
              <a:t>urban planning</a:t>
            </a:r>
          </a:p>
          <a:p>
            <a:pPr lvl="1"/>
            <a:r>
              <a:rPr lang="en-US" dirty="0"/>
              <a:t>f</a:t>
            </a:r>
            <a:r>
              <a:rPr lang="en-US" dirty="0" smtClean="0"/>
              <a:t>loorplan generation</a:t>
            </a:r>
          </a:p>
        </p:txBody>
      </p:sp>
    </p:spTree>
    <p:extLst>
      <p:ext uri="{BB962C8B-B14F-4D97-AF65-F5344CB8AC3E}">
        <p14:creationId xmlns:p14="http://schemas.microsoft.com/office/powerpoint/2010/main" val="40692046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fade">
                                      <p:cBhvr>
                                        <p:cTn id="10" dur="500"/>
                                        <p:tgtEl>
                                          <p:spTgt spid="3">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animEffect transition="in" filter="fade">
                                      <p:cBhvr>
                                        <p:cTn id="13" dur="500"/>
                                        <p:tgtEl>
                                          <p:spTgt spid="3">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xEl>
                                              <p:pRg st="5" end="5"/>
                                            </p:txEl>
                                          </p:spTgt>
                                        </p:tgtEl>
                                        <p:attrNameLst>
                                          <p:attrName>style.visibility</p:attrName>
                                        </p:attrNameLst>
                                      </p:cBhvr>
                                      <p:to>
                                        <p:strVal val="visible"/>
                                      </p:to>
                                    </p:set>
                                    <p:animEffect transition="in" filter="fade">
                                      <p:cBhvr>
                                        <p:cTn id="18" dur="500"/>
                                        <p:tgtEl>
                                          <p:spTgt spid="3">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animEffect transition="in" filter="fade">
                                      <p:cBhvr>
                                        <p:cTn id="23" dur="500"/>
                                        <p:tgtEl>
                                          <p:spTgt spid="3">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7" end="7"/>
                                            </p:txEl>
                                          </p:spTgt>
                                        </p:tgtEl>
                                        <p:attrNameLst>
                                          <p:attrName>style.visibility</p:attrName>
                                        </p:attrNameLst>
                                      </p:cBhvr>
                                      <p:to>
                                        <p:strVal val="visible"/>
                                      </p:to>
                                    </p:set>
                                    <p:animEffect transition="in" filter="fade">
                                      <p:cBhvr>
                                        <p:cTn id="28" dur="500"/>
                                        <p:tgtEl>
                                          <p:spTgt spid="3">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3">
                                            <p:txEl>
                                              <p:pRg st="10" end="10"/>
                                            </p:txEl>
                                          </p:spTgt>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practice: </a:t>
            </a:r>
            <a:r>
              <a:rPr lang="en-US" i="1" dirty="0"/>
              <a:t>iterative</a:t>
            </a:r>
            <a:r>
              <a:rPr lang="en-US" dirty="0"/>
              <a:t> network design</a:t>
            </a:r>
          </a:p>
        </p:txBody>
      </p:sp>
      <p:graphicFrame>
        <p:nvGraphicFramePr>
          <p:cNvPr id="6" name="Object 5"/>
          <p:cNvGraphicFramePr>
            <a:graphicFrameLocks noChangeAspect="1"/>
          </p:cNvGraphicFramePr>
          <p:nvPr>
            <p:extLst>
              <p:ext uri="{D42A27DB-BD31-4B8C-83A1-F6EECF244321}">
                <p14:modId xmlns:p14="http://schemas.microsoft.com/office/powerpoint/2010/main" val="3549074252"/>
              </p:ext>
            </p:extLst>
          </p:nvPr>
        </p:nvGraphicFramePr>
        <p:xfrm>
          <a:off x="4644572" y="1931525"/>
          <a:ext cx="1473200" cy="1511300"/>
        </p:xfrm>
        <a:graphic>
          <a:graphicData uri="http://schemas.openxmlformats.org/presentationml/2006/ole">
            <mc:AlternateContent xmlns:mc="http://schemas.openxmlformats.org/markup-compatibility/2006">
              <mc:Choice xmlns:v="urn:schemas-microsoft-com:vml" Requires="v">
                <p:oleObj spid="_x0000_s8728" r:id="rId4" imgW="1472760" imgH="1510920" progId="">
                  <p:embed/>
                </p:oleObj>
              </mc:Choice>
              <mc:Fallback>
                <p:oleObj r:id="rId4" imgW="1472760" imgH="1510920" progId="">
                  <p:embed/>
                  <p:pic>
                    <p:nvPicPr>
                      <p:cNvPr id="0" name=""/>
                      <p:cNvPicPr/>
                      <p:nvPr/>
                    </p:nvPicPr>
                    <p:blipFill>
                      <a:blip r:embed="rId5"/>
                      <a:stretch>
                        <a:fillRect/>
                      </a:stretch>
                    </p:blipFill>
                    <p:spPr>
                      <a:xfrm>
                        <a:off x="4644572" y="1931525"/>
                        <a:ext cx="1473200" cy="1511300"/>
                      </a:xfrm>
                      <a:prstGeom prst="rect">
                        <a:avLst/>
                      </a:prstGeom>
                    </p:spPr>
                  </p:pic>
                </p:oleObj>
              </mc:Fallback>
            </mc:AlternateContent>
          </a:graphicData>
        </a:graphic>
      </p:graphicFrame>
      <p:graphicFrame>
        <p:nvGraphicFramePr>
          <p:cNvPr id="7" name="Object 6"/>
          <p:cNvGraphicFramePr>
            <a:graphicFrameLocks noChangeAspect="1"/>
          </p:cNvGraphicFramePr>
          <p:nvPr>
            <p:extLst>
              <p:ext uri="{D42A27DB-BD31-4B8C-83A1-F6EECF244321}">
                <p14:modId xmlns:p14="http://schemas.microsoft.com/office/powerpoint/2010/main" val="3271089489"/>
              </p:ext>
            </p:extLst>
          </p:nvPr>
        </p:nvGraphicFramePr>
        <p:xfrm>
          <a:off x="4644572" y="4572000"/>
          <a:ext cx="1473200" cy="1511300"/>
        </p:xfrm>
        <a:graphic>
          <a:graphicData uri="http://schemas.openxmlformats.org/presentationml/2006/ole">
            <mc:AlternateContent xmlns:mc="http://schemas.openxmlformats.org/markup-compatibility/2006">
              <mc:Choice xmlns:v="urn:schemas-microsoft-com:vml" Requires="v">
                <p:oleObj spid="_x0000_s8729" r:id="rId6" imgW="1472760" imgH="1510920" progId="">
                  <p:embed/>
                </p:oleObj>
              </mc:Choice>
              <mc:Fallback>
                <p:oleObj r:id="rId6" imgW="1472760" imgH="1510920" progId="">
                  <p:embed/>
                  <p:pic>
                    <p:nvPicPr>
                      <p:cNvPr id="0" name=""/>
                      <p:cNvPicPr/>
                      <p:nvPr/>
                    </p:nvPicPr>
                    <p:blipFill>
                      <a:blip r:embed="rId7"/>
                      <a:stretch>
                        <a:fillRect/>
                      </a:stretch>
                    </p:blipFill>
                    <p:spPr>
                      <a:xfrm>
                        <a:off x="4644572" y="4572000"/>
                        <a:ext cx="1473200" cy="1511300"/>
                      </a:xfrm>
                      <a:prstGeom prst="rect">
                        <a:avLst/>
                      </a:prstGeom>
                    </p:spPr>
                  </p:pic>
                </p:oleObj>
              </mc:Fallback>
            </mc:AlternateContent>
          </a:graphicData>
        </a:graphic>
      </p:graphicFrame>
      <p:graphicFrame>
        <p:nvGraphicFramePr>
          <p:cNvPr id="8" name="Object 7"/>
          <p:cNvGraphicFramePr>
            <a:graphicFrameLocks noChangeAspect="1"/>
          </p:cNvGraphicFramePr>
          <p:nvPr>
            <p:extLst>
              <p:ext uri="{D42A27DB-BD31-4B8C-83A1-F6EECF244321}">
                <p14:modId xmlns:p14="http://schemas.microsoft.com/office/powerpoint/2010/main" val="3523022412"/>
              </p:ext>
            </p:extLst>
          </p:nvPr>
        </p:nvGraphicFramePr>
        <p:xfrm>
          <a:off x="7015805" y="1931525"/>
          <a:ext cx="1473200" cy="1511300"/>
        </p:xfrm>
        <a:graphic>
          <a:graphicData uri="http://schemas.openxmlformats.org/presentationml/2006/ole">
            <mc:AlternateContent xmlns:mc="http://schemas.openxmlformats.org/markup-compatibility/2006">
              <mc:Choice xmlns:v="urn:schemas-microsoft-com:vml" Requires="v">
                <p:oleObj spid="_x0000_s8730" r:id="rId8" imgW="1472760" imgH="1510920" progId="">
                  <p:embed/>
                </p:oleObj>
              </mc:Choice>
              <mc:Fallback>
                <p:oleObj r:id="rId8" imgW="1472760" imgH="1510920" progId="">
                  <p:embed/>
                  <p:pic>
                    <p:nvPicPr>
                      <p:cNvPr id="0" name=""/>
                      <p:cNvPicPr/>
                      <p:nvPr/>
                    </p:nvPicPr>
                    <p:blipFill>
                      <a:blip r:embed="rId9"/>
                      <a:stretch>
                        <a:fillRect/>
                      </a:stretch>
                    </p:blipFill>
                    <p:spPr>
                      <a:xfrm>
                        <a:off x="7015805" y="1931525"/>
                        <a:ext cx="1473200" cy="1511300"/>
                      </a:xfrm>
                      <a:prstGeom prst="rect">
                        <a:avLst/>
                      </a:prstGeom>
                    </p:spPr>
                  </p:pic>
                </p:oleObj>
              </mc:Fallback>
            </mc:AlternateContent>
          </a:graphicData>
        </a:graphic>
      </p:graphicFrame>
      <p:graphicFrame>
        <p:nvGraphicFramePr>
          <p:cNvPr id="9" name="Object 8"/>
          <p:cNvGraphicFramePr>
            <a:graphicFrameLocks noChangeAspect="1"/>
          </p:cNvGraphicFramePr>
          <p:nvPr>
            <p:extLst>
              <p:ext uri="{D42A27DB-BD31-4B8C-83A1-F6EECF244321}">
                <p14:modId xmlns:p14="http://schemas.microsoft.com/office/powerpoint/2010/main" val="1838308483"/>
              </p:ext>
            </p:extLst>
          </p:nvPr>
        </p:nvGraphicFramePr>
        <p:xfrm>
          <a:off x="7015805" y="4572000"/>
          <a:ext cx="1473200" cy="1511300"/>
        </p:xfrm>
        <a:graphic>
          <a:graphicData uri="http://schemas.openxmlformats.org/presentationml/2006/ole">
            <mc:AlternateContent xmlns:mc="http://schemas.openxmlformats.org/markup-compatibility/2006">
              <mc:Choice xmlns:v="urn:schemas-microsoft-com:vml" Requires="v">
                <p:oleObj spid="_x0000_s8731" r:id="rId10" imgW="1472760" imgH="1510920" progId="">
                  <p:embed/>
                </p:oleObj>
              </mc:Choice>
              <mc:Fallback>
                <p:oleObj r:id="rId10" imgW="1472760" imgH="1510920" progId="">
                  <p:embed/>
                  <p:pic>
                    <p:nvPicPr>
                      <p:cNvPr id="0" name=""/>
                      <p:cNvPicPr/>
                      <p:nvPr/>
                    </p:nvPicPr>
                    <p:blipFill>
                      <a:blip r:embed="rId11"/>
                      <a:stretch>
                        <a:fillRect/>
                      </a:stretch>
                    </p:blipFill>
                    <p:spPr>
                      <a:xfrm>
                        <a:off x="7015805" y="4572000"/>
                        <a:ext cx="1473200" cy="1511300"/>
                      </a:xfrm>
                      <a:prstGeom prst="rect">
                        <a:avLst/>
                      </a:prstGeom>
                    </p:spPr>
                  </p:pic>
                </p:oleObj>
              </mc:Fallback>
            </mc:AlternateContent>
          </a:graphicData>
        </a:graphic>
      </p:graphicFrame>
      <p:graphicFrame>
        <p:nvGraphicFramePr>
          <p:cNvPr id="10" name="Object 9"/>
          <p:cNvGraphicFramePr>
            <a:graphicFrameLocks noChangeAspect="1"/>
          </p:cNvGraphicFramePr>
          <p:nvPr>
            <p:extLst>
              <p:ext uri="{D42A27DB-BD31-4B8C-83A1-F6EECF244321}">
                <p14:modId xmlns:p14="http://schemas.microsoft.com/office/powerpoint/2010/main" val="446203000"/>
              </p:ext>
            </p:extLst>
          </p:nvPr>
        </p:nvGraphicFramePr>
        <p:xfrm>
          <a:off x="9368972" y="1963275"/>
          <a:ext cx="1473200" cy="1447800"/>
        </p:xfrm>
        <a:graphic>
          <a:graphicData uri="http://schemas.openxmlformats.org/presentationml/2006/ole">
            <mc:AlternateContent xmlns:mc="http://schemas.openxmlformats.org/markup-compatibility/2006">
              <mc:Choice xmlns:v="urn:schemas-microsoft-com:vml" Requires="v">
                <p:oleObj spid="_x0000_s8732" r:id="rId12" imgW="1472760" imgH="1447560" progId="">
                  <p:embed/>
                </p:oleObj>
              </mc:Choice>
              <mc:Fallback>
                <p:oleObj r:id="rId12" imgW="1472760" imgH="1447560" progId="">
                  <p:embed/>
                  <p:pic>
                    <p:nvPicPr>
                      <p:cNvPr id="0" name=""/>
                      <p:cNvPicPr/>
                      <p:nvPr/>
                    </p:nvPicPr>
                    <p:blipFill>
                      <a:blip r:embed="rId13"/>
                      <a:stretch>
                        <a:fillRect/>
                      </a:stretch>
                    </p:blipFill>
                    <p:spPr>
                      <a:xfrm>
                        <a:off x="9368972" y="1963275"/>
                        <a:ext cx="1473200" cy="1447800"/>
                      </a:xfrm>
                      <a:prstGeom prst="rect">
                        <a:avLst/>
                      </a:prstGeom>
                    </p:spPr>
                  </p:pic>
                </p:oleObj>
              </mc:Fallback>
            </mc:AlternateContent>
          </a:graphicData>
        </a:graphic>
      </p:graphicFrame>
      <p:graphicFrame>
        <p:nvGraphicFramePr>
          <p:cNvPr id="11" name="Object 10"/>
          <p:cNvGraphicFramePr>
            <a:graphicFrameLocks noChangeAspect="1"/>
          </p:cNvGraphicFramePr>
          <p:nvPr>
            <p:extLst>
              <p:ext uri="{D42A27DB-BD31-4B8C-83A1-F6EECF244321}">
                <p14:modId xmlns:p14="http://schemas.microsoft.com/office/powerpoint/2010/main" val="3718175116"/>
              </p:ext>
            </p:extLst>
          </p:nvPr>
        </p:nvGraphicFramePr>
        <p:xfrm>
          <a:off x="9368972" y="4603750"/>
          <a:ext cx="1473200" cy="1447800"/>
        </p:xfrm>
        <a:graphic>
          <a:graphicData uri="http://schemas.openxmlformats.org/presentationml/2006/ole">
            <mc:AlternateContent xmlns:mc="http://schemas.openxmlformats.org/markup-compatibility/2006">
              <mc:Choice xmlns:v="urn:schemas-microsoft-com:vml" Requires="v">
                <p:oleObj spid="_x0000_s8733" r:id="rId14" imgW="1472760" imgH="1447560" progId="">
                  <p:embed/>
                </p:oleObj>
              </mc:Choice>
              <mc:Fallback>
                <p:oleObj r:id="rId14" imgW="1472760" imgH="1447560" progId="">
                  <p:embed/>
                  <p:pic>
                    <p:nvPicPr>
                      <p:cNvPr id="0" name=""/>
                      <p:cNvPicPr/>
                      <p:nvPr/>
                    </p:nvPicPr>
                    <p:blipFill>
                      <a:blip r:embed="rId15"/>
                      <a:stretch>
                        <a:fillRect/>
                      </a:stretch>
                    </p:blipFill>
                    <p:spPr>
                      <a:xfrm>
                        <a:off x="9368972" y="4603750"/>
                        <a:ext cx="1473200" cy="1447800"/>
                      </a:xfrm>
                      <a:prstGeom prst="rect">
                        <a:avLst/>
                      </a:prstGeom>
                    </p:spPr>
                  </p:pic>
                </p:oleObj>
              </mc:Fallback>
            </mc:AlternateContent>
          </a:graphicData>
        </a:graphic>
      </p:graphicFrame>
      <p:sp>
        <p:nvSpPr>
          <p:cNvPr id="14" name="TextBox 13"/>
          <p:cNvSpPr txBox="1"/>
          <p:nvPr/>
        </p:nvSpPr>
        <p:spPr>
          <a:xfrm>
            <a:off x="416378" y="2391361"/>
            <a:ext cx="1549400" cy="584775"/>
          </a:xfrm>
          <a:prstGeom prst="rect">
            <a:avLst/>
          </a:prstGeom>
          <a:noFill/>
        </p:spPr>
        <p:txBody>
          <a:bodyPr wrap="square" rtlCol="0">
            <a:spAutoFit/>
          </a:bodyPr>
          <a:lstStyle/>
          <a:p>
            <a:pPr algn="ctr"/>
            <a:r>
              <a:rPr lang="en-US" sz="3200" dirty="0"/>
              <a:t>Design</a:t>
            </a:r>
            <a:endParaRPr lang="en-US" sz="2000" dirty="0"/>
          </a:p>
        </p:txBody>
      </p:sp>
      <p:sp>
        <p:nvSpPr>
          <p:cNvPr id="15" name="TextBox 14"/>
          <p:cNvSpPr txBox="1"/>
          <p:nvPr/>
        </p:nvSpPr>
        <p:spPr>
          <a:xfrm>
            <a:off x="217714" y="4864595"/>
            <a:ext cx="2057400" cy="1077218"/>
          </a:xfrm>
          <a:prstGeom prst="rect">
            <a:avLst/>
          </a:prstGeom>
          <a:noFill/>
        </p:spPr>
        <p:txBody>
          <a:bodyPr wrap="square" rtlCol="0">
            <a:spAutoFit/>
          </a:bodyPr>
          <a:lstStyle/>
          <a:p>
            <a:pPr algn="ctr"/>
            <a:r>
              <a:rPr lang="en-US" sz="3200" dirty="0"/>
              <a:t>Functional</a:t>
            </a:r>
          </a:p>
          <a:p>
            <a:pPr algn="ctr"/>
            <a:r>
              <a:rPr lang="en-US" sz="3200" dirty="0"/>
              <a:t>Testing</a:t>
            </a:r>
            <a:endParaRPr lang="en-US" sz="2000" dirty="0"/>
          </a:p>
        </p:txBody>
      </p:sp>
      <p:cxnSp>
        <p:nvCxnSpPr>
          <p:cNvPr id="17" name="Straight Arrow Connector 16"/>
          <p:cNvCxnSpPr/>
          <p:nvPr/>
        </p:nvCxnSpPr>
        <p:spPr>
          <a:xfrm>
            <a:off x="5330372" y="3610192"/>
            <a:ext cx="0" cy="7315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a:off x="7743372" y="3644536"/>
            <a:ext cx="0" cy="7315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10073196" y="3644536"/>
            <a:ext cx="0" cy="73152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228405" y="2683749"/>
            <a:ext cx="6858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a:off x="8597785" y="2683749"/>
            <a:ext cx="649668"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10709806" y="2222037"/>
            <a:ext cx="1193800" cy="707886"/>
          </a:xfrm>
          <a:prstGeom prst="rect">
            <a:avLst/>
          </a:prstGeom>
          <a:noFill/>
        </p:spPr>
        <p:txBody>
          <a:bodyPr wrap="square" rtlCol="0">
            <a:spAutoFit/>
          </a:bodyPr>
          <a:lstStyle/>
          <a:p>
            <a:pPr algn="ctr"/>
            <a:r>
              <a:rPr lang="en-US" sz="4000" dirty="0">
                <a:solidFill>
                  <a:schemeClr val="accent1"/>
                </a:solidFill>
              </a:rPr>
              <a:t>. . .</a:t>
            </a:r>
            <a:endParaRPr lang="en-US" sz="2800" dirty="0">
              <a:solidFill>
                <a:schemeClr val="accent1"/>
              </a:solidFill>
            </a:endParaRPr>
          </a:p>
        </p:txBody>
      </p:sp>
      <p:sp>
        <p:nvSpPr>
          <p:cNvPr id="24" name="TextBox 23"/>
          <p:cNvSpPr txBox="1"/>
          <p:nvPr/>
        </p:nvSpPr>
        <p:spPr>
          <a:xfrm>
            <a:off x="10715172" y="4829339"/>
            <a:ext cx="1193800" cy="707886"/>
          </a:xfrm>
          <a:prstGeom prst="rect">
            <a:avLst/>
          </a:prstGeom>
          <a:noFill/>
        </p:spPr>
        <p:txBody>
          <a:bodyPr wrap="square" rtlCol="0">
            <a:spAutoFit/>
          </a:bodyPr>
          <a:lstStyle/>
          <a:p>
            <a:pPr algn="ctr"/>
            <a:r>
              <a:rPr lang="en-US" sz="4000" dirty="0">
                <a:solidFill>
                  <a:schemeClr val="accent1"/>
                </a:solidFill>
              </a:rPr>
              <a:t>. . .</a:t>
            </a:r>
            <a:endParaRPr lang="en-US" sz="2800" dirty="0">
              <a:solidFill>
                <a:schemeClr val="accent1"/>
              </a:solidFill>
            </a:endParaRPr>
          </a:p>
        </p:txBody>
      </p:sp>
      <p:sp>
        <p:nvSpPr>
          <p:cNvPr id="3" name="Rectangle 2"/>
          <p:cNvSpPr/>
          <p:nvPr/>
        </p:nvSpPr>
        <p:spPr>
          <a:xfrm rot="20978833">
            <a:off x="2446183" y="2107552"/>
            <a:ext cx="1225550" cy="1216261"/>
          </a:xfrm>
          <a:prstGeom prst="rect">
            <a:avLst/>
          </a:prstGeom>
          <a:noFill/>
          <a:ln w="444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0" name="Straight Connector 29"/>
          <p:cNvCxnSpPr/>
          <p:nvPr/>
        </p:nvCxnSpPr>
        <p:spPr>
          <a:xfrm flipH="1" flipV="1">
            <a:off x="3463232" y="1536052"/>
            <a:ext cx="391132" cy="2118130"/>
          </a:xfrm>
          <a:prstGeom prst="line">
            <a:avLst/>
          </a:prstGeom>
          <a:ln w="44450">
            <a:prstDash val="sysDot"/>
          </a:ln>
        </p:spPr>
        <p:style>
          <a:lnRef idx="1">
            <a:schemeClr val="dk1"/>
          </a:lnRef>
          <a:fillRef idx="0">
            <a:schemeClr val="dk1"/>
          </a:fillRef>
          <a:effectRef idx="0">
            <a:schemeClr val="dk1"/>
          </a:effectRef>
          <a:fontRef idx="minor">
            <a:schemeClr val="tx1"/>
          </a:fontRef>
        </p:style>
      </p:cxnSp>
      <p:cxnSp>
        <p:nvCxnSpPr>
          <p:cNvPr id="33" name="Straight Connector 32"/>
          <p:cNvCxnSpPr/>
          <p:nvPr/>
        </p:nvCxnSpPr>
        <p:spPr>
          <a:xfrm flipH="1" flipV="1">
            <a:off x="2247042" y="1688452"/>
            <a:ext cx="391132" cy="2118130"/>
          </a:xfrm>
          <a:prstGeom prst="line">
            <a:avLst/>
          </a:prstGeom>
          <a:ln w="44450">
            <a:prstDash val="sysDot"/>
          </a:ln>
        </p:spPr>
        <p:style>
          <a:lnRef idx="1">
            <a:schemeClr val="dk1"/>
          </a:lnRef>
          <a:fillRef idx="0">
            <a:schemeClr val="dk1"/>
          </a:fillRef>
          <a:effectRef idx="0">
            <a:schemeClr val="dk1"/>
          </a:effectRef>
          <a:fontRef idx="minor">
            <a:schemeClr val="tx1"/>
          </a:fontRef>
        </p:style>
      </p:cxnSp>
      <p:cxnSp>
        <p:nvCxnSpPr>
          <p:cNvPr id="34" name="Straight Connector 33"/>
          <p:cNvCxnSpPr/>
          <p:nvPr/>
        </p:nvCxnSpPr>
        <p:spPr>
          <a:xfrm rot="5400000" flipH="1" flipV="1">
            <a:off x="2762199" y="1051210"/>
            <a:ext cx="391132" cy="2118130"/>
          </a:xfrm>
          <a:prstGeom prst="line">
            <a:avLst/>
          </a:prstGeom>
          <a:ln w="44450">
            <a:prstDash val="sysDot"/>
          </a:ln>
        </p:spPr>
        <p:style>
          <a:lnRef idx="1">
            <a:schemeClr val="dk1"/>
          </a:lnRef>
          <a:fillRef idx="0">
            <a:schemeClr val="dk1"/>
          </a:fillRef>
          <a:effectRef idx="0">
            <a:schemeClr val="dk1"/>
          </a:effectRef>
          <a:fontRef idx="minor">
            <a:schemeClr val="tx1"/>
          </a:fontRef>
        </p:style>
      </p:cxnSp>
      <p:cxnSp>
        <p:nvCxnSpPr>
          <p:cNvPr id="35" name="Straight Connector 34"/>
          <p:cNvCxnSpPr/>
          <p:nvPr/>
        </p:nvCxnSpPr>
        <p:spPr>
          <a:xfrm rot="5400000" flipH="1" flipV="1">
            <a:off x="2920899" y="2261454"/>
            <a:ext cx="391132" cy="2118130"/>
          </a:xfrm>
          <a:prstGeom prst="line">
            <a:avLst/>
          </a:prstGeom>
          <a:ln w="44450">
            <a:prstDash val="sysDot"/>
          </a:ln>
        </p:spPr>
        <p:style>
          <a:lnRef idx="1">
            <a:schemeClr val="dk1"/>
          </a:lnRef>
          <a:fillRef idx="0">
            <a:schemeClr val="dk1"/>
          </a:fillRef>
          <a:effectRef idx="0">
            <a:schemeClr val="dk1"/>
          </a:effectRef>
          <a:fontRef idx="minor">
            <a:schemeClr val="tx1"/>
          </a:fontRef>
        </p:style>
      </p:cxnSp>
      <p:sp>
        <p:nvSpPr>
          <p:cNvPr id="36" name="TextBox 35"/>
          <p:cNvSpPr txBox="1"/>
          <p:nvPr/>
        </p:nvSpPr>
        <p:spPr>
          <a:xfrm>
            <a:off x="2854853" y="2459464"/>
            <a:ext cx="375424" cy="584775"/>
          </a:xfrm>
          <a:prstGeom prst="rect">
            <a:avLst/>
          </a:prstGeom>
          <a:noFill/>
        </p:spPr>
        <p:txBody>
          <a:bodyPr wrap="none" rtlCol="0">
            <a:spAutoFit/>
          </a:bodyPr>
          <a:lstStyle/>
          <a:p>
            <a:r>
              <a:rPr lang="en-US" sz="3200" dirty="0" smtClean="0"/>
              <a:t>?</a:t>
            </a:r>
            <a:endParaRPr lang="en-US" sz="3200" dirty="0"/>
          </a:p>
        </p:txBody>
      </p:sp>
    </p:spTree>
    <p:extLst>
      <p:ext uri="{BB962C8B-B14F-4D97-AF65-F5344CB8AC3E}">
        <p14:creationId xmlns:p14="http://schemas.microsoft.com/office/powerpoint/2010/main" val="2656897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3"/>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6"/>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9"/>
                                        </p:tgtEl>
                                        <p:attrNameLst>
                                          <p:attrName>style.visibility</p:attrName>
                                        </p:attrNameLst>
                                      </p:cBhvr>
                                      <p:to>
                                        <p:strVal val="visible"/>
                                      </p:to>
                                    </p:set>
                                  </p:childTnLst>
                                </p:cTn>
                              </p:par>
                              <p:par>
                                <p:cTn id="37" presetID="1" presetClass="entr" presetSubtype="0" fill="hold" nodeType="withEffect">
                                  <p:stCondLst>
                                    <p:cond delay="0"/>
                                  </p:stCondLst>
                                  <p:childTnLst>
                                    <p:set>
                                      <p:cBhvr>
                                        <p:cTn id="38" dur="1" fill="hold">
                                          <p:stCondLst>
                                            <p:cond delay="0"/>
                                          </p:stCondLst>
                                        </p:cTn>
                                        <p:tgtEl>
                                          <p:spTgt spid="10"/>
                                        </p:tgtEl>
                                        <p:attrNameLst>
                                          <p:attrName>style.visibility</p:attrName>
                                        </p:attrNameLst>
                                      </p:cBhvr>
                                      <p:to>
                                        <p:strVal val="visible"/>
                                      </p:to>
                                    </p:set>
                                  </p:childTnLst>
                                </p:cTn>
                              </p:par>
                              <p:par>
                                <p:cTn id="39" presetID="1" presetClass="entr" presetSubtype="0" fill="hold" nodeType="withEffect">
                                  <p:stCondLst>
                                    <p:cond delay="0"/>
                                  </p:stCondLst>
                                  <p:childTnLst>
                                    <p:set>
                                      <p:cBhvr>
                                        <p:cTn id="40" dur="1" fill="hold">
                                          <p:stCondLst>
                                            <p:cond delay="0"/>
                                          </p:stCondLst>
                                        </p:cTn>
                                        <p:tgtEl>
                                          <p:spTgt spid="1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19"/>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22"/>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23"/>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3" grpId="0" animBg="1"/>
      <p:bldP spid="3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i="1" dirty="0"/>
              <a:t>Valid</a:t>
            </a:r>
            <a:r>
              <a:rPr lang="en-US" dirty="0"/>
              <a:t> network requirements</a:t>
            </a:r>
          </a:p>
        </p:txBody>
      </p:sp>
      <p:sp>
        <p:nvSpPr>
          <p:cNvPr id="3" name="Content Placeholder 2"/>
          <p:cNvSpPr>
            <a:spLocks noGrp="1"/>
          </p:cNvSpPr>
          <p:nvPr>
            <p:ph idx="1"/>
          </p:nvPr>
        </p:nvSpPr>
        <p:spPr/>
        <p:txBody>
          <a:bodyPr>
            <a:normAutofit/>
          </a:bodyPr>
          <a:lstStyle/>
          <a:p>
            <a:pPr marL="514350" indent="-514350">
              <a:buFont typeface="+mj-lt"/>
              <a:buAutoNum type="arabicPeriod"/>
            </a:pPr>
            <a:r>
              <a:rPr lang="en-US" sz="3200" dirty="0"/>
              <a:t>Coverage.</a:t>
            </a:r>
          </a:p>
          <a:p>
            <a:pPr marL="514350" indent="-514350">
              <a:buFont typeface="+mj-lt"/>
              <a:buAutoNum type="arabicPeriod"/>
            </a:pPr>
            <a:r>
              <a:rPr lang="en-US" sz="3200" dirty="0"/>
              <a:t>Connectivity.</a:t>
            </a:r>
          </a:p>
        </p:txBody>
      </p:sp>
      <p:sp>
        <p:nvSpPr>
          <p:cNvPr id="12" name="Oval 11"/>
          <p:cNvSpPr/>
          <p:nvPr/>
        </p:nvSpPr>
        <p:spPr>
          <a:xfrm>
            <a:off x="576941" y="3346695"/>
            <a:ext cx="228600" cy="2286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757916" y="3198170"/>
            <a:ext cx="1223284" cy="633096"/>
          </a:xfrm>
          <a:prstGeom prst="rect">
            <a:avLst/>
          </a:prstGeom>
          <a:noFill/>
        </p:spPr>
        <p:txBody>
          <a:bodyPr wrap="none" rtlCol="0">
            <a:spAutoFit/>
          </a:bodyPr>
          <a:lstStyle/>
          <a:p>
            <a:r>
              <a:rPr lang="en-US" sz="2800" i="1" dirty="0"/>
              <a:t>“Sinks”</a:t>
            </a:r>
          </a:p>
        </p:txBody>
      </p:sp>
      <p:pic>
        <p:nvPicPr>
          <p:cNvPr id="5" name="Picture 4"/>
          <p:cNvPicPr>
            <a:picLocks noChangeAspect="1"/>
          </p:cNvPicPr>
          <p:nvPr/>
        </p:nvPicPr>
        <p:blipFill>
          <a:blip r:embed="rId3"/>
          <a:stretch>
            <a:fillRect/>
          </a:stretch>
        </p:blipFill>
        <p:spPr>
          <a:xfrm>
            <a:off x="533400" y="3770365"/>
            <a:ext cx="2452598" cy="2458940"/>
          </a:xfrm>
          <a:prstGeom prst="rect">
            <a:avLst/>
          </a:prstGeom>
        </p:spPr>
      </p:pic>
      <p:pic>
        <p:nvPicPr>
          <p:cNvPr id="7" name="Picture 6"/>
          <p:cNvPicPr>
            <a:picLocks noChangeAspect="1"/>
          </p:cNvPicPr>
          <p:nvPr/>
        </p:nvPicPr>
        <p:blipFill>
          <a:blip r:embed="rId4"/>
          <a:stretch>
            <a:fillRect/>
          </a:stretch>
        </p:blipFill>
        <p:spPr>
          <a:xfrm>
            <a:off x="3409605" y="3770364"/>
            <a:ext cx="2457945" cy="2458941"/>
          </a:xfrm>
          <a:prstGeom prst="rect">
            <a:avLst/>
          </a:prstGeom>
        </p:spPr>
      </p:pic>
      <p:pic>
        <p:nvPicPr>
          <p:cNvPr id="8" name="Picture 7"/>
          <p:cNvPicPr>
            <a:picLocks noChangeAspect="1"/>
          </p:cNvPicPr>
          <p:nvPr/>
        </p:nvPicPr>
        <p:blipFill>
          <a:blip r:embed="rId5"/>
          <a:stretch>
            <a:fillRect/>
          </a:stretch>
        </p:blipFill>
        <p:spPr>
          <a:xfrm>
            <a:off x="6291157" y="3770364"/>
            <a:ext cx="2487881" cy="2478036"/>
          </a:xfrm>
          <a:prstGeom prst="rect">
            <a:avLst/>
          </a:prstGeom>
        </p:spPr>
      </p:pic>
      <p:pic>
        <p:nvPicPr>
          <p:cNvPr id="9" name="Picture 8"/>
          <p:cNvPicPr>
            <a:picLocks noChangeAspect="1"/>
          </p:cNvPicPr>
          <p:nvPr/>
        </p:nvPicPr>
        <p:blipFill>
          <a:blip r:embed="rId6"/>
          <a:stretch>
            <a:fillRect/>
          </a:stretch>
        </p:blipFill>
        <p:spPr>
          <a:xfrm>
            <a:off x="9202645" y="3770364"/>
            <a:ext cx="2462244" cy="2456080"/>
          </a:xfrm>
          <a:prstGeom prst="rect">
            <a:avLst/>
          </a:prstGeom>
        </p:spPr>
      </p:pic>
    </p:spTree>
    <p:extLst>
      <p:ext uri="{BB962C8B-B14F-4D97-AF65-F5344CB8AC3E}">
        <p14:creationId xmlns:p14="http://schemas.microsoft.com/office/powerpoint/2010/main" val="2968232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3"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Modeling </a:t>
            </a:r>
            <a:r>
              <a:rPr lang="en-US" b="1" i="1" dirty="0" smtClean="0"/>
              <a:t>connectivity</a:t>
            </a:r>
            <a:r>
              <a:rPr lang="en-US" dirty="0" smtClean="0"/>
              <a:t> constraint</a:t>
            </a:r>
            <a:endParaRPr lang="en-US" dirty="0"/>
          </a:p>
        </p:txBody>
      </p:sp>
      <p:sp>
        <p:nvSpPr>
          <p:cNvPr id="3" name="Content Placeholder 2"/>
          <p:cNvSpPr>
            <a:spLocks noGrp="1"/>
          </p:cNvSpPr>
          <p:nvPr>
            <p:ph idx="1"/>
          </p:nvPr>
        </p:nvSpPr>
        <p:spPr/>
        <p:txBody>
          <a:bodyPr>
            <a:normAutofit/>
          </a:bodyPr>
          <a:lstStyle/>
          <a:p>
            <a:r>
              <a:rPr lang="en-US" sz="3200" dirty="0" smtClean="0"/>
              <a:t>A global phenomenon – cannot be modelled locally.</a:t>
            </a:r>
            <a:endParaRPr lang="en-US" sz="3200" dirty="0"/>
          </a:p>
        </p:txBody>
      </p:sp>
      <p:sp>
        <p:nvSpPr>
          <p:cNvPr id="6" name="Multiply 5"/>
          <p:cNvSpPr/>
          <p:nvPr/>
        </p:nvSpPr>
        <p:spPr>
          <a:xfrm>
            <a:off x="6089754" y="2476500"/>
            <a:ext cx="539646" cy="53964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p:cNvPicPr>
            <a:picLocks noChangeAspect="1"/>
          </p:cNvPicPr>
          <p:nvPr/>
        </p:nvPicPr>
        <p:blipFill>
          <a:blip r:embed="rId3"/>
          <a:stretch>
            <a:fillRect/>
          </a:stretch>
        </p:blipFill>
        <p:spPr>
          <a:xfrm>
            <a:off x="990599" y="3039957"/>
            <a:ext cx="2667001" cy="2736727"/>
          </a:xfrm>
          <a:prstGeom prst="rect">
            <a:avLst/>
          </a:prstGeom>
        </p:spPr>
      </p:pic>
      <p:sp>
        <p:nvSpPr>
          <p:cNvPr id="5" name="Multiply 4"/>
          <p:cNvSpPr/>
          <p:nvPr/>
        </p:nvSpPr>
        <p:spPr>
          <a:xfrm>
            <a:off x="2048132" y="2476500"/>
            <a:ext cx="539646" cy="539646"/>
          </a:xfrm>
          <a:prstGeom prst="mathMultiply">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srcRect b="1108"/>
          <a:stretch/>
        </p:blipFill>
        <p:spPr>
          <a:xfrm>
            <a:off x="5000811" y="3013324"/>
            <a:ext cx="2771589" cy="2723652"/>
          </a:xfrm>
          <a:prstGeom prst="rect">
            <a:avLst/>
          </a:prstGeom>
        </p:spPr>
      </p:pic>
      <p:sp>
        <p:nvSpPr>
          <p:cNvPr id="10" name="TextBox 9"/>
          <p:cNvSpPr txBox="1"/>
          <p:nvPr/>
        </p:nvSpPr>
        <p:spPr>
          <a:xfrm>
            <a:off x="1068850" y="5756278"/>
            <a:ext cx="2537811" cy="954107"/>
          </a:xfrm>
          <a:prstGeom prst="rect">
            <a:avLst/>
          </a:prstGeom>
          <a:noFill/>
        </p:spPr>
        <p:txBody>
          <a:bodyPr wrap="none" rtlCol="0">
            <a:spAutoFit/>
          </a:bodyPr>
          <a:lstStyle/>
          <a:p>
            <a:pPr algn="ctr"/>
            <a:r>
              <a:rPr lang="en-US" sz="2800" dirty="0" smtClean="0"/>
              <a:t>By coverage </a:t>
            </a:r>
            <a:br>
              <a:rPr lang="en-US" sz="2800" dirty="0" smtClean="0"/>
            </a:br>
            <a:r>
              <a:rPr lang="en-US" sz="2800" dirty="0" smtClean="0"/>
              <a:t>constraint</a:t>
            </a:r>
            <a:r>
              <a:rPr lang="en-US" sz="2800" dirty="0"/>
              <a:t> </a:t>
            </a:r>
            <a:r>
              <a:rPr lang="en-US" sz="2800" dirty="0" smtClean="0"/>
              <a:t>alone</a:t>
            </a:r>
            <a:endParaRPr lang="en-US" sz="2800" dirty="0"/>
          </a:p>
        </p:txBody>
      </p:sp>
      <p:sp>
        <p:nvSpPr>
          <p:cNvPr id="11" name="TextBox 10"/>
          <p:cNvSpPr txBox="1"/>
          <p:nvPr/>
        </p:nvSpPr>
        <p:spPr>
          <a:xfrm>
            <a:off x="4493987" y="5756278"/>
            <a:ext cx="3811813" cy="523220"/>
          </a:xfrm>
          <a:prstGeom prst="rect">
            <a:avLst/>
          </a:prstGeom>
          <a:noFill/>
        </p:spPr>
        <p:txBody>
          <a:bodyPr wrap="none" rtlCol="0">
            <a:spAutoFit/>
          </a:bodyPr>
          <a:lstStyle/>
          <a:p>
            <a:r>
              <a:rPr lang="en-US" sz="2800" dirty="0" smtClean="0"/>
              <a:t>Forbid dead-end vertices</a:t>
            </a:r>
            <a:endParaRPr lang="en-US" sz="2800" dirty="0"/>
          </a:p>
        </p:txBody>
      </p:sp>
      <mc:AlternateContent xmlns:mc="http://schemas.openxmlformats.org/markup-compatibility/2006" xmlns:a14="http://schemas.microsoft.com/office/drawing/2010/main">
        <mc:Choice Requires="a14">
          <p:sp>
            <p:nvSpPr>
              <p:cNvPr id="12" name="TextBox 11"/>
              <p:cNvSpPr txBox="1"/>
              <p:nvPr/>
            </p:nvSpPr>
            <p:spPr>
              <a:xfrm>
                <a:off x="7871798" y="3778788"/>
                <a:ext cx="3884268" cy="110171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unc>
                        <m:funcPr>
                          <m:ctrlPr>
                            <a:rPr lang="en-US" sz="2800" i="1" smtClean="0">
                              <a:latin typeface="Cambria Math" panose="02040503050406030204" pitchFamily="18" charset="0"/>
                            </a:rPr>
                          </m:ctrlPr>
                        </m:funcPr>
                        <m:fName>
                          <m:limLow>
                            <m:limLowPr>
                              <m:ctrlPr>
                                <a:rPr lang="en-US" sz="2800" i="1" smtClean="0">
                                  <a:latin typeface="Cambria Math" panose="02040503050406030204" pitchFamily="18" charset="0"/>
                                </a:rPr>
                              </m:ctrlPr>
                            </m:limLowPr>
                            <m:e>
                              <m:r>
                                <a:rPr lang="en-US" sz="2800" i="1" smtClean="0">
                                  <a:latin typeface="Cambria Math" panose="02040503050406030204" pitchFamily="18" charset="0"/>
                                  <a:ea typeface="Cambria Math" panose="02040503050406030204" pitchFamily="18" charset="0"/>
                                </a:rPr>
                                <m:t>∀</m:t>
                              </m:r>
                            </m:e>
                            <m:lim>
                              <m:eqArr>
                                <m:eqArrPr>
                                  <m:ctrlPr>
                                    <a:rPr lang="en-US" sz="2800" b="0" i="1" smtClean="0">
                                      <a:latin typeface="Cambria Math" panose="02040503050406030204" pitchFamily="18" charset="0"/>
                                    </a:rPr>
                                  </m:ctrlPr>
                                </m:eqArrPr>
                                <m:e>
                                  <m:r>
                                    <a:rPr lang="en-US" sz="2800" b="0" i="1" smtClean="0">
                                      <a:latin typeface="Cambria Math" panose="02040503050406030204" pitchFamily="18" charset="0"/>
                                    </a:rPr>
                                    <m:t>𝑣</m:t>
                                  </m:r>
                                  <m:r>
                                    <a:rPr lang="en-US" sz="2800" b="0" i="1" smtClean="0">
                                      <a:latin typeface="Cambria Math" panose="02040503050406030204" pitchFamily="18" charset="0"/>
                                    </a:rPr>
                                    <m:t> ∈</m:t>
                                  </m:r>
                                </m:e>
                                <m:e>
                                  <m:r>
                                    <a:rPr lang="en-US" sz="2800" b="0" i="1" smtClean="0">
                                      <a:latin typeface="Cambria Math" panose="02040503050406030204" pitchFamily="18" charset="0"/>
                                      <a:ea typeface="Cambria Math" panose="02040503050406030204" pitchFamily="18" charset="0"/>
                                    </a:rPr>
                                    <m:t>𝑛𝑒𝑡𝑤𝑜𝑟𝑘</m:t>
                                  </m:r>
                                </m:e>
                              </m:eqArr>
                            </m:lim>
                          </m:limLow>
                          <m:r>
                            <a:rPr lang="en-US" sz="2800" b="0" i="1" smtClean="0">
                              <a:latin typeface="Cambria Math" panose="02040503050406030204" pitchFamily="18" charset="0"/>
                            </a:rPr>
                            <m:t> </m:t>
                          </m:r>
                        </m:fName>
                        <m:e>
                          <m:nary>
                            <m:naryPr>
                              <m:chr m:val="∑"/>
                              <m:supHide m:val="on"/>
                              <m:ctrlPr>
                                <a:rPr lang="en-US" sz="2800" i="1" smtClean="0">
                                  <a:latin typeface="Cambria Math" panose="02040503050406030204" pitchFamily="18" charset="0"/>
                                </a:rPr>
                              </m:ctrlPr>
                            </m:naryPr>
                            <m:sub>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𝑖</m:t>
                                  </m:r>
                                </m:sub>
                              </m:sSub>
                              <m:r>
                                <m:rPr>
                                  <m:brk m:alnAt="7"/>
                                </m:rPr>
                                <a:rPr lang="en-US" sz="2800" b="0" i="1" smtClean="0">
                                  <a:latin typeface="Cambria Math" panose="02040503050406030204" pitchFamily="18" charset="0"/>
                                </a:rPr>
                                <m:t> </m:t>
                              </m:r>
                              <m:r>
                                <m:rPr>
                                  <m:sty m:val="p"/>
                                  <m:brk m:alnAt="7"/>
                                </m:rPr>
                                <a:rPr lang="en-US" sz="2800" b="0" i="0" smtClean="0">
                                  <a:latin typeface="Cambria Math" panose="02040503050406030204" pitchFamily="18" charset="0"/>
                                </a:rPr>
                                <m:t>t</m:t>
                              </m:r>
                              <m:r>
                                <m:rPr>
                                  <m:sty m:val="p"/>
                                </m:rPr>
                                <a:rPr lang="en-US" sz="2800" b="0" i="0" smtClean="0">
                                  <a:latin typeface="Cambria Math" panose="02040503050406030204" pitchFamily="18" charset="0"/>
                                </a:rPr>
                                <m:t>ouches</m:t>
                              </m:r>
                              <m:r>
                                <m:rPr>
                                  <m:brk m:alnAt="7"/>
                                </m:rPr>
                                <a:rPr lang="en-US" sz="2800" b="0" i="1" smtClean="0">
                                  <a:latin typeface="Cambria Math" panose="02040503050406030204" pitchFamily="18" charset="0"/>
                                </a:rPr>
                                <m:t> </m:t>
                              </m:r>
                              <m:r>
                                <a:rPr lang="en-US" sz="2800" b="0" i="1" smtClean="0">
                                  <a:latin typeface="Cambria Math" panose="02040503050406030204" pitchFamily="18" charset="0"/>
                                </a:rPr>
                                <m:t>𝑣</m:t>
                              </m:r>
                              <m:r>
                                <a:rPr lang="en-US" sz="2800" b="0" i="1" smtClean="0">
                                  <a:latin typeface="Cambria Math" panose="02040503050406030204" pitchFamily="18" charset="0"/>
                                </a:rPr>
                                <m:t> </m:t>
                              </m:r>
                            </m:sub>
                            <m:sup/>
                            <m:e>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𝑒</m:t>
                                  </m:r>
                                </m:e>
                                <m:sub>
                                  <m:r>
                                    <a:rPr lang="en-US" sz="2800" b="0" i="1" smtClean="0">
                                      <a:latin typeface="Cambria Math" panose="02040503050406030204" pitchFamily="18" charset="0"/>
                                    </a:rPr>
                                    <m:t>𝑖</m:t>
                                  </m:r>
                                </m:sub>
                              </m:sSub>
                              <m:r>
                                <a:rPr lang="en-US" sz="2800" i="1" smtClean="0">
                                  <a:latin typeface="Cambria Math" panose="02040503050406030204" pitchFamily="18" charset="0"/>
                                  <a:ea typeface="Cambria Math" panose="02040503050406030204" pitchFamily="18" charset="0"/>
                                </a:rPr>
                                <m:t>≥</m:t>
                              </m:r>
                              <m:r>
                                <a:rPr lang="en-US" sz="2800" b="0" i="1" smtClean="0">
                                  <a:latin typeface="Cambria Math" panose="02040503050406030204" pitchFamily="18" charset="0"/>
                                  <a:ea typeface="Cambria Math" panose="02040503050406030204" pitchFamily="18" charset="0"/>
                                </a:rPr>
                                <m:t>2</m:t>
                              </m:r>
                            </m:e>
                          </m:nary>
                        </m:e>
                      </m:func>
                    </m:oMath>
                  </m:oMathPara>
                </a14:m>
                <a:endParaRPr lang="en-US" sz="2800" dirty="0"/>
              </a:p>
            </p:txBody>
          </p:sp>
        </mc:Choice>
        <mc:Fallback xmlns="">
          <p:sp>
            <p:nvSpPr>
              <p:cNvPr id="12" name="TextBox 11"/>
              <p:cNvSpPr txBox="1">
                <a:spLocks noRot="1" noChangeAspect="1" noMove="1" noResize="1" noEditPoints="1" noAdjustHandles="1" noChangeArrowheads="1" noChangeShapeType="1" noTextEdit="1"/>
              </p:cNvSpPr>
              <p:nvPr/>
            </p:nvSpPr>
            <p:spPr>
              <a:xfrm>
                <a:off x="7871798" y="3778788"/>
                <a:ext cx="3884268" cy="1101712"/>
              </a:xfrm>
              <a:prstGeom prst="rect">
                <a:avLst/>
              </a:prstGeom>
              <a:blipFill rotWithShape="0">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008554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5" grpId="0" animBg="1"/>
      <p:bldP spid="10" grpId="0"/>
      <p:bldP spid="11" grpId="0"/>
      <p:bldP spid="12"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74637"/>
            <a:ext cx="10515600" cy="1325563"/>
          </a:xfrm>
        </p:spPr>
        <p:txBody>
          <a:bodyPr/>
          <a:lstStyle/>
          <a:p>
            <a:r>
              <a:rPr lang="en-US" dirty="0" smtClean="0"/>
              <a:t>Optional quality measures</a:t>
            </a:r>
            <a:endParaRPr lang="en-US" dirty="0"/>
          </a:p>
        </p:txBody>
      </p:sp>
      <p:sp>
        <p:nvSpPr>
          <p:cNvPr id="3" name="Content Placeholder 2"/>
          <p:cNvSpPr>
            <a:spLocks noGrp="1"/>
          </p:cNvSpPr>
          <p:nvPr>
            <p:ph idx="1"/>
          </p:nvPr>
        </p:nvSpPr>
        <p:spPr/>
        <p:txBody>
          <a:bodyPr>
            <a:normAutofit/>
          </a:bodyPr>
          <a:lstStyle/>
          <a:p>
            <a:r>
              <a:rPr lang="en-US" sz="3200" dirty="0" smtClean="0"/>
              <a:t>Enhance interior-to-interior traffic.</a:t>
            </a:r>
          </a:p>
          <a:p>
            <a:endParaRPr lang="en-US" sz="3200" dirty="0" smtClean="0"/>
          </a:p>
          <a:p>
            <a:endParaRPr lang="en-US" sz="3200" dirty="0" smtClean="0"/>
          </a:p>
          <a:p>
            <a:endParaRPr lang="en-US" sz="3200" dirty="0" smtClean="0"/>
          </a:p>
          <a:p>
            <a:r>
              <a:rPr lang="en-US" sz="3200" dirty="0" smtClean="0"/>
              <a:t>Local feature control.</a:t>
            </a:r>
          </a:p>
          <a:p>
            <a:endParaRPr lang="en-US" sz="3200" dirty="0"/>
          </a:p>
          <a:p>
            <a:endParaRPr lang="en-US" sz="3200" dirty="0" smtClean="0"/>
          </a:p>
          <a:p>
            <a:endParaRPr lang="en-US" sz="3200" dirty="0"/>
          </a:p>
        </p:txBody>
      </p:sp>
      <p:pic>
        <p:nvPicPr>
          <p:cNvPr id="9" name="Picture 8"/>
          <p:cNvPicPr>
            <a:picLocks noChangeAspect="1"/>
          </p:cNvPicPr>
          <p:nvPr/>
        </p:nvPicPr>
        <p:blipFill>
          <a:blip r:embed="rId3"/>
          <a:stretch>
            <a:fillRect/>
          </a:stretch>
        </p:blipFill>
        <p:spPr>
          <a:xfrm>
            <a:off x="8614779" y="4269582"/>
            <a:ext cx="758749" cy="1097186"/>
          </a:xfrm>
          <a:prstGeom prst="rect">
            <a:avLst/>
          </a:prstGeom>
        </p:spPr>
      </p:pic>
      <p:pic>
        <p:nvPicPr>
          <p:cNvPr id="10" name="Picture 9"/>
          <p:cNvPicPr>
            <a:picLocks noChangeAspect="1"/>
          </p:cNvPicPr>
          <p:nvPr/>
        </p:nvPicPr>
        <p:blipFill>
          <a:blip r:embed="rId4"/>
          <a:stretch>
            <a:fillRect/>
          </a:stretch>
        </p:blipFill>
        <p:spPr>
          <a:xfrm>
            <a:off x="6848198" y="4267200"/>
            <a:ext cx="758749" cy="1097186"/>
          </a:xfrm>
          <a:prstGeom prst="rect">
            <a:avLst/>
          </a:prstGeom>
        </p:spPr>
      </p:pic>
      <p:pic>
        <p:nvPicPr>
          <p:cNvPr id="11" name="Picture 10"/>
          <p:cNvPicPr>
            <a:picLocks noChangeAspect="1"/>
          </p:cNvPicPr>
          <p:nvPr/>
        </p:nvPicPr>
        <p:blipFill>
          <a:blip r:embed="rId5"/>
          <a:stretch>
            <a:fillRect/>
          </a:stretch>
        </p:blipFill>
        <p:spPr>
          <a:xfrm>
            <a:off x="5106178" y="4269582"/>
            <a:ext cx="758749" cy="1097186"/>
          </a:xfrm>
          <a:prstGeom prst="rect">
            <a:avLst/>
          </a:prstGeom>
        </p:spPr>
      </p:pic>
      <p:sp>
        <p:nvSpPr>
          <p:cNvPr id="12" name="TextBox 11"/>
          <p:cNvSpPr txBox="1"/>
          <p:nvPr/>
        </p:nvSpPr>
        <p:spPr>
          <a:xfrm>
            <a:off x="4700695" y="5340938"/>
            <a:ext cx="1611339" cy="523220"/>
          </a:xfrm>
          <a:prstGeom prst="rect">
            <a:avLst/>
          </a:prstGeom>
          <a:noFill/>
        </p:spPr>
        <p:txBody>
          <a:bodyPr wrap="none" rtlCol="0">
            <a:spAutoFit/>
          </a:bodyPr>
          <a:lstStyle/>
          <a:p>
            <a:r>
              <a:rPr lang="en-US" sz="2800" i="1" dirty="0" smtClean="0"/>
              <a:t>Dead-end</a:t>
            </a:r>
            <a:endParaRPr lang="en-US" sz="2800" i="1" dirty="0"/>
          </a:p>
        </p:txBody>
      </p:sp>
      <p:sp>
        <p:nvSpPr>
          <p:cNvPr id="13" name="TextBox 12"/>
          <p:cNvSpPr txBox="1"/>
          <p:nvPr/>
        </p:nvSpPr>
        <p:spPr>
          <a:xfrm>
            <a:off x="6443356" y="5338556"/>
            <a:ext cx="1645002" cy="523220"/>
          </a:xfrm>
          <a:prstGeom prst="rect">
            <a:avLst/>
          </a:prstGeom>
          <a:noFill/>
        </p:spPr>
        <p:txBody>
          <a:bodyPr wrap="none" rtlCol="0">
            <a:spAutoFit/>
          </a:bodyPr>
          <a:lstStyle/>
          <a:p>
            <a:r>
              <a:rPr lang="en-US" sz="2800" i="1" dirty="0" smtClean="0"/>
              <a:t>T-junction</a:t>
            </a:r>
            <a:endParaRPr lang="en-US" sz="2800" i="1" dirty="0"/>
          </a:p>
        </p:txBody>
      </p:sp>
      <p:sp>
        <p:nvSpPr>
          <p:cNvPr id="14" name="TextBox 13"/>
          <p:cNvSpPr txBox="1"/>
          <p:nvPr/>
        </p:nvSpPr>
        <p:spPr>
          <a:xfrm>
            <a:off x="8368234" y="5344508"/>
            <a:ext cx="1232966" cy="523220"/>
          </a:xfrm>
          <a:prstGeom prst="rect">
            <a:avLst/>
          </a:prstGeom>
          <a:noFill/>
        </p:spPr>
        <p:txBody>
          <a:bodyPr wrap="none" rtlCol="0">
            <a:spAutoFit/>
          </a:bodyPr>
          <a:lstStyle/>
          <a:p>
            <a:r>
              <a:rPr lang="en-US" sz="2800" i="1" dirty="0" smtClean="0"/>
              <a:t>Zig-zag</a:t>
            </a:r>
            <a:endParaRPr lang="en-US" sz="2800" i="1" dirty="0"/>
          </a:p>
        </p:txBody>
      </p:sp>
      <p:pic>
        <p:nvPicPr>
          <p:cNvPr id="16" name="Picture 15"/>
          <p:cNvPicPr>
            <a:picLocks noChangeAspect="1"/>
          </p:cNvPicPr>
          <p:nvPr/>
        </p:nvPicPr>
        <p:blipFill>
          <a:blip r:embed="rId6"/>
          <a:stretch>
            <a:fillRect/>
          </a:stretch>
        </p:blipFill>
        <p:spPr>
          <a:xfrm>
            <a:off x="7088836" y="1219200"/>
            <a:ext cx="1978964" cy="1978327"/>
          </a:xfrm>
          <a:prstGeom prst="rect">
            <a:avLst/>
          </a:prstGeom>
        </p:spPr>
      </p:pic>
      <p:pic>
        <p:nvPicPr>
          <p:cNvPr id="17" name="Picture 16"/>
          <p:cNvPicPr>
            <a:picLocks noChangeAspect="1"/>
          </p:cNvPicPr>
          <p:nvPr/>
        </p:nvPicPr>
        <p:blipFill>
          <a:blip r:embed="rId7"/>
          <a:stretch>
            <a:fillRect/>
          </a:stretch>
        </p:blipFill>
        <p:spPr>
          <a:xfrm>
            <a:off x="9603437" y="1219200"/>
            <a:ext cx="1978963" cy="1981200"/>
          </a:xfrm>
          <a:prstGeom prst="rect">
            <a:avLst/>
          </a:prstGeom>
        </p:spPr>
      </p:pic>
      <p:sp>
        <p:nvSpPr>
          <p:cNvPr id="20" name="Right Arrow 19"/>
          <p:cNvSpPr/>
          <p:nvPr/>
        </p:nvSpPr>
        <p:spPr>
          <a:xfrm>
            <a:off x="9170194" y="2101701"/>
            <a:ext cx="312274" cy="16052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9906000" y="5282625"/>
            <a:ext cx="468398" cy="584775"/>
          </a:xfrm>
          <a:prstGeom prst="rect">
            <a:avLst/>
          </a:prstGeom>
          <a:noFill/>
        </p:spPr>
        <p:txBody>
          <a:bodyPr wrap="none" rtlCol="0">
            <a:spAutoFit/>
          </a:bodyPr>
          <a:lstStyle/>
          <a:p>
            <a:r>
              <a:rPr lang="en-US" sz="3200" i="1" dirty="0" smtClean="0"/>
              <a:t>…</a:t>
            </a:r>
            <a:endParaRPr lang="en-US" sz="3200" i="1" dirty="0"/>
          </a:p>
        </p:txBody>
      </p:sp>
    </p:spTree>
    <p:extLst>
      <p:ext uri="{BB962C8B-B14F-4D97-AF65-F5344CB8AC3E}">
        <p14:creationId xmlns:p14="http://schemas.microsoft.com/office/powerpoint/2010/main" val="26772348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Point-to-point constraints</a:t>
            </a:r>
            <a:endParaRPr lang="en-US" dirty="0"/>
          </a:p>
        </p:txBody>
      </p:sp>
      <p:pic>
        <p:nvPicPr>
          <p:cNvPr id="18" name="Picture 17"/>
          <p:cNvPicPr>
            <a:picLocks noChangeAspect="1"/>
          </p:cNvPicPr>
          <p:nvPr/>
        </p:nvPicPr>
        <p:blipFill>
          <a:blip r:embed="rId3"/>
          <a:stretch>
            <a:fillRect/>
          </a:stretch>
        </p:blipFill>
        <p:spPr>
          <a:xfrm>
            <a:off x="476250" y="3735530"/>
            <a:ext cx="2382892" cy="2382124"/>
          </a:xfrm>
          <a:prstGeom prst="rect">
            <a:avLst/>
          </a:prstGeom>
        </p:spPr>
      </p:pic>
      <p:pic>
        <p:nvPicPr>
          <p:cNvPr id="19" name="Picture 18"/>
          <p:cNvPicPr>
            <a:picLocks noChangeAspect="1"/>
          </p:cNvPicPr>
          <p:nvPr/>
        </p:nvPicPr>
        <p:blipFill>
          <a:blip r:embed="rId4"/>
          <a:stretch>
            <a:fillRect/>
          </a:stretch>
        </p:blipFill>
        <p:spPr>
          <a:xfrm>
            <a:off x="3341013" y="3733800"/>
            <a:ext cx="2382892" cy="2385585"/>
          </a:xfrm>
          <a:prstGeom prst="rect">
            <a:avLst/>
          </a:prstGeom>
        </p:spPr>
      </p:pic>
      <p:pic>
        <p:nvPicPr>
          <p:cNvPr id="20" name="Picture 19"/>
          <p:cNvPicPr>
            <a:picLocks noChangeAspect="1"/>
          </p:cNvPicPr>
          <p:nvPr/>
        </p:nvPicPr>
        <p:blipFill>
          <a:blip r:embed="rId5"/>
          <a:stretch>
            <a:fillRect/>
          </a:stretch>
        </p:blipFill>
        <p:spPr>
          <a:xfrm>
            <a:off x="6419850" y="3733800"/>
            <a:ext cx="2391571" cy="2385585"/>
          </a:xfrm>
          <a:prstGeom prst="rect">
            <a:avLst/>
          </a:prstGeom>
        </p:spPr>
      </p:pic>
      <p:pic>
        <p:nvPicPr>
          <p:cNvPr id="21" name="Picture 20"/>
          <p:cNvPicPr>
            <a:picLocks noChangeAspect="1"/>
          </p:cNvPicPr>
          <p:nvPr/>
        </p:nvPicPr>
        <p:blipFill>
          <a:blip r:embed="rId6"/>
          <a:stretch>
            <a:fillRect/>
          </a:stretch>
        </p:blipFill>
        <p:spPr>
          <a:xfrm>
            <a:off x="9295604" y="3733800"/>
            <a:ext cx="2391571" cy="2385585"/>
          </a:xfrm>
          <a:prstGeom prst="rect">
            <a:avLst/>
          </a:prstGeom>
        </p:spPr>
      </p:pic>
      <p:sp>
        <p:nvSpPr>
          <p:cNvPr id="22" name="Right Arrow 21"/>
          <p:cNvSpPr/>
          <p:nvPr/>
        </p:nvSpPr>
        <p:spPr>
          <a:xfrm>
            <a:off x="2912504" y="4835152"/>
            <a:ext cx="3657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ight Arrow 22"/>
          <p:cNvSpPr/>
          <p:nvPr/>
        </p:nvSpPr>
        <p:spPr>
          <a:xfrm>
            <a:off x="8863169" y="4835152"/>
            <a:ext cx="365760" cy="1828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p:cNvPicPr>
            <a:picLocks noChangeAspect="1"/>
          </p:cNvPicPr>
          <p:nvPr/>
        </p:nvPicPr>
        <p:blipFill>
          <a:blip r:embed="rId7"/>
          <a:stretch>
            <a:fillRect/>
          </a:stretch>
        </p:blipFill>
        <p:spPr>
          <a:xfrm>
            <a:off x="7391400" y="762000"/>
            <a:ext cx="2152649" cy="2155755"/>
          </a:xfrm>
          <a:prstGeom prst="rect">
            <a:avLst/>
          </a:prstGeom>
        </p:spPr>
      </p:pic>
    </p:spTree>
    <p:extLst>
      <p:ext uri="{BB962C8B-B14F-4D97-AF65-F5344CB8AC3E}">
        <p14:creationId xmlns:p14="http://schemas.microsoft.com/office/powerpoint/2010/main" val="94691443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685800"/>
            <a:ext cx="11213262" cy="3108543"/>
          </a:xfrm>
          <a:prstGeom prst="rect">
            <a:avLst/>
          </a:prstGeom>
          <a:noFill/>
        </p:spPr>
        <p:txBody>
          <a:bodyPr wrap="none" rtlCol="0">
            <a:spAutoFit/>
          </a:bodyPr>
          <a:lstStyle/>
          <a:p>
            <a:r>
              <a:rPr lang="en-US" sz="2800" dirty="0" smtClean="0"/>
              <a:t>Why an integer programming approach:</a:t>
            </a:r>
          </a:p>
          <a:p>
            <a:r>
              <a:rPr lang="en-US" sz="2800" dirty="0" smtClean="0"/>
              <a:t>Solved by very powerful IP solver, which have state-of-the-art performances</a:t>
            </a:r>
          </a:p>
          <a:p>
            <a:r>
              <a:rPr lang="en-US" sz="2800" dirty="0" smtClean="0"/>
              <a:t>And is getting better everyday.</a:t>
            </a:r>
          </a:p>
          <a:p>
            <a:r>
              <a:rPr lang="en-US" sz="2800" dirty="0" smtClean="0"/>
              <a:t>Potential to find non-trivial solutions that are hard to be retrieved by local</a:t>
            </a:r>
          </a:p>
          <a:p>
            <a:r>
              <a:rPr lang="en-US" sz="2800" dirty="0" smtClean="0"/>
              <a:t>Methods. </a:t>
            </a:r>
            <a:endParaRPr lang="en-US" sz="2800" dirty="0"/>
          </a:p>
          <a:p>
            <a:endParaRPr lang="en-US" sz="2800" dirty="0" smtClean="0"/>
          </a:p>
          <a:p>
            <a:endParaRPr lang="en-US" sz="2800" dirty="0"/>
          </a:p>
        </p:txBody>
      </p:sp>
    </p:spTree>
    <p:extLst>
      <p:ext uri="{BB962C8B-B14F-4D97-AF65-F5344CB8AC3E}">
        <p14:creationId xmlns:p14="http://schemas.microsoft.com/office/powerpoint/2010/main" val="197250607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p:cNvPicPr>
            <a:picLocks noChangeAspect="1"/>
          </p:cNvPicPr>
          <p:nvPr/>
        </p:nvPicPr>
        <p:blipFill>
          <a:blip r:embed="rId3"/>
          <a:stretch>
            <a:fillRect/>
          </a:stretch>
        </p:blipFill>
        <p:spPr>
          <a:xfrm rot="16200000">
            <a:off x="300032" y="3965862"/>
            <a:ext cx="2127465" cy="1508327"/>
          </a:xfrm>
          <a:prstGeom prst="rect">
            <a:avLst/>
          </a:prstGeom>
        </p:spPr>
      </p:pic>
      <p:sp>
        <p:nvSpPr>
          <p:cNvPr id="2" name="Title 1"/>
          <p:cNvSpPr>
            <a:spLocks noGrp="1"/>
          </p:cNvSpPr>
          <p:nvPr>
            <p:ph type="title"/>
          </p:nvPr>
        </p:nvSpPr>
        <p:spPr/>
        <p:txBody>
          <a:bodyPr/>
          <a:lstStyle/>
          <a:p>
            <a:r>
              <a:rPr lang="en-US" dirty="0"/>
              <a:t>Our solution</a:t>
            </a:r>
          </a:p>
        </p:txBody>
      </p:sp>
      <p:sp>
        <p:nvSpPr>
          <p:cNvPr id="4" name="TextBox 3"/>
          <p:cNvSpPr txBox="1"/>
          <p:nvPr/>
        </p:nvSpPr>
        <p:spPr>
          <a:xfrm>
            <a:off x="749950" y="2286000"/>
            <a:ext cx="2440925" cy="1077218"/>
          </a:xfrm>
          <a:prstGeom prst="rect">
            <a:avLst/>
          </a:prstGeom>
        </p:spPr>
        <p:style>
          <a:lnRef idx="0">
            <a:schemeClr val="accent1"/>
          </a:lnRef>
          <a:fillRef idx="3">
            <a:schemeClr val="accent1"/>
          </a:fillRef>
          <a:effectRef idx="3">
            <a:schemeClr val="accent1"/>
          </a:effectRef>
          <a:fontRef idx="minor">
            <a:schemeClr val="lt1"/>
          </a:fontRef>
        </p:style>
        <p:txBody>
          <a:bodyPr wrap="none" rtlCol="0">
            <a:spAutoFit/>
          </a:bodyPr>
          <a:lstStyle/>
          <a:p>
            <a:pPr algn="ctr"/>
            <a:r>
              <a:rPr lang="en-US" sz="3200" dirty="0"/>
              <a:t>Functional</a:t>
            </a:r>
          </a:p>
          <a:p>
            <a:pPr algn="ctr"/>
            <a:r>
              <a:rPr lang="en-US" sz="3200" dirty="0"/>
              <a:t>specifications</a:t>
            </a:r>
          </a:p>
        </p:txBody>
      </p:sp>
      <p:pic>
        <p:nvPicPr>
          <p:cNvPr id="6" name="Picture 5"/>
          <p:cNvPicPr>
            <a:picLocks noChangeAspect="1"/>
          </p:cNvPicPr>
          <p:nvPr/>
        </p:nvPicPr>
        <p:blipFill>
          <a:blip r:embed="rId4"/>
          <a:stretch>
            <a:fillRect/>
          </a:stretch>
        </p:blipFill>
        <p:spPr>
          <a:xfrm>
            <a:off x="2365320" y="3737670"/>
            <a:ext cx="910530" cy="910530"/>
          </a:xfrm>
          <a:prstGeom prst="rect">
            <a:avLst/>
          </a:prstGeom>
        </p:spPr>
      </p:pic>
      <p:pic>
        <p:nvPicPr>
          <p:cNvPr id="8" name="Picture 7"/>
          <p:cNvPicPr>
            <a:picLocks noChangeAspect="1"/>
          </p:cNvPicPr>
          <p:nvPr/>
        </p:nvPicPr>
        <p:blipFill>
          <a:blip r:embed="rId4"/>
          <a:stretch>
            <a:fillRect/>
          </a:stretch>
        </p:blipFill>
        <p:spPr>
          <a:xfrm>
            <a:off x="2365320" y="4717637"/>
            <a:ext cx="910530" cy="910530"/>
          </a:xfrm>
          <a:prstGeom prst="rect">
            <a:avLst/>
          </a:prstGeom>
        </p:spPr>
      </p:pic>
      <p:sp>
        <p:nvSpPr>
          <p:cNvPr id="9" name="Explosion 2 8"/>
          <p:cNvSpPr/>
          <p:nvPr/>
        </p:nvSpPr>
        <p:spPr>
          <a:xfrm>
            <a:off x="4175128" y="2362200"/>
            <a:ext cx="4038600" cy="2895600"/>
          </a:xfrm>
          <a:prstGeom prst="irregularSeal2">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3200" dirty="0"/>
              <a:t>IP-based</a:t>
            </a:r>
          </a:p>
          <a:p>
            <a:pPr algn="ctr"/>
            <a:r>
              <a:rPr lang="en-US" sz="3200" dirty="0"/>
              <a:t>method</a:t>
            </a:r>
          </a:p>
        </p:txBody>
      </p:sp>
      <p:pic>
        <p:nvPicPr>
          <p:cNvPr id="11" name="Picture 10"/>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0841" y="1600199"/>
            <a:ext cx="1477608" cy="2165383"/>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382000" y="3889788"/>
            <a:ext cx="1477608" cy="2165383"/>
          </a:xfrm>
          <a:prstGeom prst="rect">
            <a:avLst/>
          </a:prstGeom>
        </p:spPr>
      </p:pic>
      <p:pic>
        <p:nvPicPr>
          <p:cNvPr id="13" name="Picture 1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29800" y="3886200"/>
            <a:ext cx="1479605" cy="2168310"/>
          </a:xfrm>
          <a:prstGeom prst="rect">
            <a:avLst/>
          </a:prstGeom>
        </p:spPr>
      </p:pic>
      <p:pic>
        <p:nvPicPr>
          <p:cNvPr id="14" name="Picture 13"/>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382000" y="1600094"/>
            <a:ext cx="1475923" cy="2162914"/>
          </a:xfrm>
          <a:prstGeom prst="rect">
            <a:avLst/>
          </a:prstGeom>
        </p:spPr>
      </p:pic>
      <p:sp>
        <p:nvSpPr>
          <p:cNvPr id="15" name="TextBox 14"/>
          <p:cNvSpPr txBox="1"/>
          <p:nvPr/>
        </p:nvSpPr>
        <p:spPr>
          <a:xfrm>
            <a:off x="9753600" y="5783759"/>
            <a:ext cx="574196" cy="769441"/>
          </a:xfrm>
          <a:prstGeom prst="rect">
            <a:avLst/>
          </a:prstGeom>
          <a:noFill/>
        </p:spPr>
        <p:txBody>
          <a:bodyPr wrap="none" rtlCol="0">
            <a:spAutoFit/>
          </a:bodyPr>
          <a:lstStyle/>
          <a:p>
            <a:r>
              <a:rPr lang="en-US" sz="4400" dirty="0"/>
              <a:t>…</a:t>
            </a:r>
          </a:p>
        </p:txBody>
      </p:sp>
      <p:sp>
        <p:nvSpPr>
          <p:cNvPr id="16" name="TextBox 15"/>
          <p:cNvSpPr txBox="1"/>
          <p:nvPr/>
        </p:nvSpPr>
        <p:spPr>
          <a:xfrm>
            <a:off x="7696200" y="939225"/>
            <a:ext cx="4154535" cy="584775"/>
          </a:xfrm>
          <a:prstGeom prst="rect">
            <a:avLst/>
          </a:prstGeom>
          <a:noFill/>
        </p:spPr>
        <p:txBody>
          <a:bodyPr wrap="none" rtlCol="0">
            <a:spAutoFit/>
          </a:bodyPr>
          <a:lstStyle/>
          <a:p>
            <a:r>
              <a:rPr lang="en-US" sz="3200" dirty="0"/>
              <a:t>Complete street layouts</a:t>
            </a:r>
          </a:p>
        </p:txBody>
      </p:sp>
      <p:cxnSp>
        <p:nvCxnSpPr>
          <p:cNvPr id="23" name="Straight Arrow Connector 22"/>
          <p:cNvCxnSpPr/>
          <p:nvPr/>
        </p:nvCxnSpPr>
        <p:spPr>
          <a:xfrm>
            <a:off x="3581400" y="3902765"/>
            <a:ext cx="51352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7944678" y="3902765"/>
            <a:ext cx="513522" cy="0"/>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1267109" y="4394471"/>
            <a:ext cx="397866" cy="646331"/>
          </a:xfrm>
          <a:prstGeom prst="rect">
            <a:avLst/>
          </a:prstGeom>
          <a:noFill/>
        </p:spPr>
        <p:txBody>
          <a:bodyPr wrap="none" rtlCol="0">
            <a:spAutoFit/>
          </a:bodyPr>
          <a:lstStyle/>
          <a:p>
            <a:r>
              <a:rPr lang="en-US" sz="3600" dirty="0" smtClean="0"/>
              <a:t>?</a:t>
            </a:r>
            <a:endParaRPr lang="en-US" sz="3600" dirty="0"/>
          </a:p>
        </p:txBody>
      </p:sp>
    </p:spTree>
    <p:extLst>
      <p:ext uri="{BB962C8B-B14F-4D97-AF65-F5344CB8AC3E}">
        <p14:creationId xmlns:p14="http://schemas.microsoft.com/office/powerpoint/2010/main" val="254397178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63"/>
            <a:ext cx="10515600" cy="1325563"/>
          </a:xfrm>
        </p:spPr>
        <p:txBody>
          <a:bodyPr/>
          <a:lstStyle/>
          <a:p>
            <a:r>
              <a:rPr lang="en-US" dirty="0"/>
              <a:t>Functional specifications</a:t>
            </a:r>
          </a:p>
        </p:txBody>
      </p:sp>
      <p:sp>
        <p:nvSpPr>
          <p:cNvPr id="4" name="Rectangle 3"/>
          <p:cNvSpPr/>
          <p:nvPr/>
        </p:nvSpPr>
        <p:spPr>
          <a:xfrm>
            <a:off x="2432778" y="2384938"/>
            <a:ext cx="1277914" cy="523220"/>
          </a:xfrm>
          <a:prstGeom prst="rect">
            <a:avLst/>
          </a:prstGeom>
        </p:spPr>
        <p:txBody>
          <a:bodyPr wrap="none">
            <a:spAutoFit/>
          </a:bodyPr>
          <a:lstStyle/>
          <a:p>
            <a:r>
              <a:rPr lang="en-US" sz="2800" dirty="0"/>
              <a:t>Density</a:t>
            </a:r>
            <a:endParaRPr lang="en-US" sz="2000" dirty="0"/>
          </a:p>
        </p:txBody>
      </p:sp>
      <p:grpSp>
        <p:nvGrpSpPr>
          <p:cNvPr id="294" name="Group 293"/>
          <p:cNvGrpSpPr/>
          <p:nvPr/>
        </p:nvGrpSpPr>
        <p:grpSpPr>
          <a:xfrm>
            <a:off x="2003328" y="1552604"/>
            <a:ext cx="914400" cy="914400"/>
            <a:chOff x="1371304" y="1605566"/>
            <a:chExt cx="914400" cy="914400"/>
          </a:xfrm>
        </p:grpSpPr>
        <p:cxnSp>
          <p:nvCxnSpPr>
            <p:cNvPr id="12" name="Straight Connector 11"/>
            <p:cNvCxnSpPr/>
            <p:nvPr/>
          </p:nvCxnSpPr>
          <p:spPr>
            <a:xfrm>
              <a:off x="1371304" y="16055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1304" y="18341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304" y="22913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304" y="25199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8285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5999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427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141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371304" y="2062409"/>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3222528" y="1547238"/>
            <a:ext cx="914696" cy="914400"/>
            <a:chOff x="2590504" y="1600200"/>
            <a:chExt cx="914696" cy="914400"/>
          </a:xfrm>
        </p:grpSpPr>
        <p:cxnSp>
          <p:nvCxnSpPr>
            <p:cNvPr id="23" name="Straight Connector 22"/>
            <p:cNvCxnSpPr/>
            <p:nvPr/>
          </p:nvCxnSpPr>
          <p:spPr>
            <a:xfrm>
              <a:off x="2590504" y="160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504" y="25146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0477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1333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2590800" y="1828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590800" y="22860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28194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3622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2590800" y="2076450"/>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590800" y="18383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590800" y="22955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273" name="Rectangle 272"/>
          <p:cNvSpPr/>
          <p:nvPr/>
        </p:nvSpPr>
        <p:spPr>
          <a:xfrm>
            <a:off x="409046" y="1405807"/>
            <a:ext cx="5382154" cy="147772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300073" y="990600"/>
            <a:ext cx="1465466" cy="523220"/>
          </a:xfrm>
          <a:prstGeom prst="rect">
            <a:avLst/>
          </a:prstGeom>
          <a:noFill/>
        </p:spPr>
        <p:txBody>
          <a:bodyPr wrap="none" rtlCol="0">
            <a:spAutoFit/>
          </a:bodyPr>
          <a:lstStyle/>
          <a:p>
            <a:r>
              <a:rPr lang="en-US" sz="2800" i="1" dirty="0">
                <a:solidFill>
                  <a:schemeClr val="accent1">
                    <a:lumMod val="50000"/>
                  </a:schemeClr>
                </a:solidFill>
              </a:rPr>
              <a:t>Land use</a:t>
            </a:r>
          </a:p>
        </p:txBody>
      </p:sp>
    </p:spTree>
    <p:extLst>
      <p:ext uri="{BB962C8B-B14F-4D97-AF65-F5344CB8AC3E}">
        <p14:creationId xmlns:p14="http://schemas.microsoft.com/office/powerpoint/2010/main" val="65984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4"/>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95"/>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7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73" grpId="0" animBg="1"/>
      <p:bldP spid="27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63"/>
            <a:ext cx="10515600" cy="1325563"/>
          </a:xfrm>
        </p:spPr>
        <p:txBody>
          <a:bodyPr/>
          <a:lstStyle/>
          <a:p>
            <a:r>
              <a:rPr lang="en-US" dirty="0"/>
              <a:t>Functional specifications</a:t>
            </a:r>
          </a:p>
        </p:txBody>
      </p:sp>
      <p:sp>
        <p:nvSpPr>
          <p:cNvPr id="4" name="Rectangle 3"/>
          <p:cNvSpPr/>
          <p:nvPr/>
        </p:nvSpPr>
        <p:spPr>
          <a:xfrm>
            <a:off x="2432778" y="2384938"/>
            <a:ext cx="1277914" cy="523220"/>
          </a:xfrm>
          <a:prstGeom prst="rect">
            <a:avLst/>
          </a:prstGeom>
        </p:spPr>
        <p:txBody>
          <a:bodyPr wrap="none">
            <a:spAutoFit/>
          </a:bodyPr>
          <a:lstStyle/>
          <a:p>
            <a:r>
              <a:rPr lang="en-US" sz="2800" dirty="0"/>
              <a:t>Density</a:t>
            </a:r>
            <a:endParaRPr lang="en-US" sz="2000" dirty="0"/>
          </a:p>
        </p:txBody>
      </p:sp>
      <p:sp>
        <p:nvSpPr>
          <p:cNvPr id="5" name="Rectangle 4"/>
          <p:cNvSpPr/>
          <p:nvPr/>
        </p:nvSpPr>
        <p:spPr>
          <a:xfrm>
            <a:off x="387780" y="6091627"/>
            <a:ext cx="5382154" cy="523220"/>
          </a:xfrm>
          <a:prstGeom prst="rect">
            <a:avLst/>
          </a:prstGeom>
        </p:spPr>
        <p:txBody>
          <a:bodyPr wrap="square">
            <a:spAutoFit/>
          </a:bodyPr>
          <a:lstStyle/>
          <a:p>
            <a:pPr algn="ctr"/>
            <a:r>
              <a:rPr lang="en-US" sz="2800" dirty="0"/>
              <a:t>Network lengths vs travel distances</a:t>
            </a:r>
          </a:p>
        </p:txBody>
      </p:sp>
      <p:sp>
        <p:nvSpPr>
          <p:cNvPr id="6" name="Rectangle 5"/>
          <p:cNvSpPr/>
          <p:nvPr/>
        </p:nvSpPr>
        <p:spPr>
          <a:xfrm>
            <a:off x="2138611" y="4429780"/>
            <a:ext cx="1944763" cy="523220"/>
          </a:xfrm>
          <a:prstGeom prst="rect">
            <a:avLst/>
          </a:prstGeom>
        </p:spPr>
        <p:txBody>
          <a:bodyPr wrap="none">
            <a:spAutoFit/>
          </a:bodyPr>
          <a:lstStyle/>
          <a:p>
            <a:r>
              <a:rPr lang="en-US" sz="2800" dirty="0"/>
              <a:t>Traffic types</a:t>
            </a:r>
          </a:p>
        </p:txBody>
      </p:sp>
      <p:grpSp>
        <p:nvGrpSpPr>
          <p:cNvPr id="296" name="Group 295"/>
          <p:cNvGrpSpPr/>
          <p:nvPr/>
        </p:nvGrpSpPr>
        <p:grpSpPr>
          <a:xfrm>
            <a:off x="1447800" y="3520659"/>
            <a:ext cx="914400" cy="981881"/>
            <a:chOff x="838200" y="3270160"/>
            <a:chExt cx="914400" cy="981881"/>
          </a:xfrm>
        </p:grpSpPr>
        <p:cxnSp>
          <p:nvCxnSpPr>
            <p:cNvPr id="52" name="Straight Connector 51"/>
            <p:cNvCxnSpPr/>
            <p:nvPr/>
          </p:nvCxnSpPr>
          <p:spPr>
            <a:xfrm>
              <a:off x="838200" y="32701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38200" y="34987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38200" y="39559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8200" y="41845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2954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10668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096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810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990599" y="342256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454230" y="4099641"/>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2613224" y="3513147"/>
            <a:ext cx="914400" cy="914400"/>
            <a:chOff x="1981200" y="3262648"/>
            <a:chExt cx="914400" cy="914400"/>
          </a:xfrm>
        </p:grpSpPr>
        <p:cxnSp>
          <p:nvCxnSpPr>
            <p:cNvPr id="65" name="Straight Connector 64"/>
            <p:cNvCxnSpPr/>
            <p:nvPr/>
          </p:nvCxnSpPr>
          <p:spPr>
            <a:xfrm>
              <a:off x="1981200" y="32626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981200" y="34912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981200" y="39484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981200" y="41770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24384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2098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17526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15240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133599" y="3415048"/>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590799" y="3886200"/>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3810000" y="3450899"/>
            <a:ext cx="914400" cy="1056874"/>
            <a:chOff x="3144063" y="3200400"/>
            <a:chExt cx="914400" cy="1056874"/>
          </a:xfrm>
        </p:grpSpPr>
        <p:cxnSp>
          <p:nvCxnSpPr>
            <p:cNvPr id="78" name="Straight Connector 77"/>
            <p:cNvCxnSpPr/>
            <p:nvPr/>
          </p:nvCxnSpPr>
          <p:spPr>
            <a:xfrm>
              <a:off x="3144063" y="32647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144063" y="34933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1440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144063" y="39505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144063" y="41791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601263" y="37219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33726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31440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9154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2686863" y="37219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3290034" y="3200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747233" y="4104874"/>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1975578" y="5188188"/>
            <a:ext cx="923629" cy="914489"/>
            <a:chOff x="1362075" y="4952911"/>
            <a:chExt cx="923629" cy="914489"/>
          </a:xfrm>
        </p:grpSpPr>
        <p:cxnSp>
          <p:nvCxnSpPr>
            <p:cNvPr id="267" name="Straight Connector 266"/>
            <p:cNvCxnSpPr/>
            <p:nvPr/>
          </p:nvCxnSpPr>
          <p:spPr>
            <a:xfrm>
              <a:off x="1362075" y="51815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1362075" y="56387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15906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5400000">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11334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371304" y="49530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595023" y="51816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595023" y="54102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595023" y="56388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371304" y="586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18285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057104" y="5630070"/>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1599904" y="4953000"/>
              <a:ext cx="0" cy="22805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9141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595023" y="5400114"/>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2057104" y="5170158"/>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3257033" y="5181600"/>
            <a:ext cx="928345" cy="923575"/>
            <a:chOff x="2578854" y="4956956"/>
            <a:chExt cx="928345" cy="923575"/>
          </a:xfrm>
        </p:grpSpPr>
        <p:grpSp>
          <p:nvGrpSpPr>
            <p:cNvPr id="286" name="Group 285"/>
            <p:cNvGrpSpPr/>
            <p:nvPr/>
          </p:nvGrpSpPr>
          <p:grpSpPr>
            <a:xfrm>
              <a:off x="2578854" y="4956956"/>
              <a:ext cx="914400" cy="914400"/>
              <a:chOff x="228599" y="4847975"/>
              <a:chExt cx="914400" cy="914400"/>
            </a:xfrm>
          </p:grpSpPr>
          <p:cxnSp>
            <p:nvCxnSpPr>
              <p:cNvPr id="287" name="Straight Connector 286"/>
              <p:cNvCxnSpPr/>
              <p:nvPr/>
            </p:nvCxnSpPr>
            <p:spPr>
              <a:xfrm>
                <a:off x="228599" y="50765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228599" y="55337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4571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5400000">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5400000">
                <a:off x="-1"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2592799" y="49661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92799"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276304"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92799" y="58805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0499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785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213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1355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821399" y="56519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276304"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278303" y="5651844"/>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2599025"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a:off x="2003328" y="1552604"/>
            <a:ext cx="914400" cy="914400"/>
            <a:chOff x="1371304" y="1605566"/>
            <a:chExt cx="914400" cy="914400"/>
          </a:xfrm>
        </p:grpSpPr>
        <p:cxnSp>
          <p:nvCxnSpPr>
            <p:cNvPr id="12" name="Straight Connector 11"/>
            <p:cNvCxnSpPr/>
            <p:nvPr/>
          </p:nvCxnSpPr>
          <p:spPr>
            <a:xfrm>
              <a:off x="1371304" y="16055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1304" y="18341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304" y="22913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304" y="25199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8285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5999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427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141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371304" y="2062409"/>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3222528" y="1547238"/>
            <a:ext cx="914696" cy="914400"/>
            <a:chOff x="2590504" y="1600200"/>
            <a:chExt cx="914696" cy="914400"/>
          </a:xfrm>
        </p:grpSpPr>
        <p:cxnSp>
          <p:nvCxnSpPr>
            <p:cNvPr id="23" name="Straight Connector 22"/>
            <p:cNvCxnSpPr/>
            <p:nvPr/>
          </p:nvCxnSpPr>
          <p:spPr>
            <a:xfrm>
              <a:off x="2590504" y="160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504" y="25146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0477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1333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2590800" y="1828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590800" y="22860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28194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3622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2590800" y="2076450"/>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590800" y="18383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590800" y="22955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44" name="Rectangle 343"/>
          <p:cNvSpPr/>
          <p:nvPr/>
        </p:nvSpPr>
        <p:spPr>
          <a:xfrm>
            <a:off x="1984807" y="5188188"/>
            <a:ext cx="906780" cy="906780"/>
          </a:xfrm>
          <a:prstGeom prst="rect">
            <a:avLst/>
          </a:prstGeom>
          <a:noFill/>
          <a:ln>
            <a:solidFill>
              <a:srgbClr val="FFC000"/>
            </a:solidFill>
          </a:ln>
          <a:effectLst>
            <a:glow rad="762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5" name="Rectangle 344"/>
          <p:cNvSpPr/>
          <p:nvPr/>
        </p:nvSpPr>
        <p:spPr>
          <a:xfrm>
            <a:off x="3272832" y="5188277"/>
            <a:ext cx="906780" cy="906780"/>
          </a:xfrm>
          <a:prstGeom prst="rect">
            <a:avLst/>
          </a:prstGeom>
          <a:noFill/>
          <a:ln>
            <a:solidFill>
              <a:srgbClr val="FFC000"/>
            </a:solidFill>
          </a:ln>
          <a:effectLst>
            <a:glow rad="76200">
              <a:schemeClr val="accent4">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409046" y="3383753"/>
            <a:ext cx="5382154" cy="329702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2905780"/>
            <a:ext cx="2374111" cy="523220"/>
          </a:xfrm>
          <a:prstGeom prst="rect">
            <a:avLst/>
          </a:prstGeom>
          <a:noFill/>
        </p:spPr>
        <p:txBody>
          <a:bodyPr wrap="none" rtlCol="0">
            <a:spAutoFit/>
          </a:bodyPr>
          <a:lstStyle/>
          <a:p>
            <a:r>
              <a:rPr lang="en-US" sz="2800" i="1" dirty="0">
                <a:solidFill>
                  <a:schemeClr val="accent1">
                    <a:lumMod val="50000"/>
                  </a:schemeClr>
                </a:solidFill>
              </a:rPr>
              <a:t>Traffic demand</a:t>
            </a:r>
          </a:p>
        </p:txBody>
      </p:sp>
      <p:sp>
        <p:nvSpPr>
          <p:cNvPr id="273" name="Rectangle 272"/>
          <p:cNvSpPr/>
          <p:nvPr/>
        </p:nvSpPr>
        <p:spPr>
          <a:xfrm>
            <a:off x="409046" y="1405807"/>
            <a:ext cx="5382154" cy="147772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4" name="TextBox 273"/>
          <p:cNvSpPr txBox="1"/>
          <p:nvPr/>
        </p:nvSpPr>
        <p:spPr>
          <a:xfrm>
            <a:off x="300073" y="990600"/>
            <a:ext cx="1465466" cy="523220"/>
          </a:xfrm>
          <a:prstGeom prst="rect">
            <a:avLst/>
          </a:prstGeom>
          <a:noFill/>
        </p:spPr>
        <p:txBody>
          <a:bodyPr wrap="none" rtlCol="0">
            <a:spAutoFit/>
          </a:bodyPr>
          <a:lstStyle/>
          <a:p>
            <a:r>
              <a:rPr lang="en-US" sz="2800" i="1" dirty="0">
                <a:solidFill>
                  <a:schemeClr val="accent1">
                    <a:lumMod val="50000"/>
                  </a:schemeClr>
                </a:solidFill>
              </a:rPr>
              <a:t>Land use</a:t>
            </a:r>
          </a:p>
        </p:txBody>
      </p:sp>
      <p:cxnSp>
        <p:nvCxnSpPr>
          <p:cNvPr id="8" name="Straight Connector 7"/>
          <p:cNvCxnSpPr/>
          <p:nvPr/>
        </p:nvCxnSpPr>
        <p:spPr>
          <a:xfrm>
            <a:off x="533400" y="6561703"/>
            <a:ext cx="2384328"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p:cNvCxnSpPr/>
          <p:nvPr/>
        </p:nvCxnSpPr>
        <p:spPr>
          <a:xfrm flipV="1">
            <a:off x="3363433" y="6561703"/>
            <a:ext cx="2240280" cy="1769"/>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795569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9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44"/>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45"/>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44" grpId="0" animBg="1"/>
      <p:bldP spid="34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163"/>
            <a:ext cx="10515600" cy="1325563"/>
          </a:xfrm>
        </p:spPr>
        <p:txBody>
          <a:bodyPr/>
          <a:lstStyle/>
          <a:p>
            <a:r>
              <a:rPr lang="en-US" dirty="0"/>
              <a:t>Functional specifications</a:t>
            </a:r>
          </a:p>
        </p:txBody>
      </p:sp>
      <p:sp>
        <p:nvSpPr>
          <p:cNvPr id="4" name="Rectangle 3"/>
          <p:cNvSpPr/>
          <p:nvPr/>
        </p:nvSpPr>
        <p:spPr>
          <a:xfrm>
            <a:off x="2432778" y="2384938"/>
            <a:ext cx="1277914" cy="523220"/>
          </a:xfrm>
          <a:prstGeom prst="rect">
            <a:avLst/>
          </a:prstGeom>
        </p:spPr>
        <p:txBody>
          <a:bodyPr wrap="none">
            <a:spAutoFit/>
          </a:bodyPr>
          <a:lstStyle/>
          <a:p>
            <a:r>
              <a:rPr lang="en-US" sz="2800" dirty="0"/>
              <a:t>Density</a:t>
            </a:r>
            <a:endParaRPr lang="en-US" sz="2000" dirty="0"/>
          </a:p>
        </p:txBody>
      </p:sp>
      <p:sp>
        <p:nvSpPr>
          <p:cNvPr id="5" name="Rectangle 4"/>
          <p:cNvSpPr/>
          <p:nvPr/>
        </p:nvSpPr>
        <p:spPr>
          <a:xfrm>
            <a:off x="387780" y="6091627"/>
            <a:ext cx="5382154" cy="523220"/>
          </a:xfrm>
          <a:prstGeom prst="rect">
            <a:avLst/>
          </a:prstGeom>
        </p:spPr>
        <p:txBody>
          <a:bodyPr wrap="square">
            <a:spAutoFit/>
          </a:bodyPr>
          <a:lstStyle/>
          <a:p>
            <a:pPr algn="ctr"/>
            <a:r>
              <a:rPr lang="en-US" sz="2800" dirty="0"/>
              <a:t>Network lengths vs travel distances</a:t>
            </a:r>
          </a:p>
        </p:txBody>
      </p:sp>
      <p:sp>
        <p:nvSpPr>
          <p:cNvPr id="6" name="Rectangle 5"/>
          <p:cNvSpPr/>
          <p:nvPr/>
        </p:nvSpPr>
        <p:spPr>
          <a:xfrm>
            <a:off x="2138611" y="4429780"/>
            <a:ext cx="1944763" cy="523220"/>
          </a:xfrm>
          <a:prstGeom prst="rect">
            <a:avLst/>
          </a:prstGeom>
        </p:spPr>
        <p:txBody>
          <a:bodyPr wrap="none">
            <a:spAutoFit/>
          </a:bodyPr>
          <a:lstStyle/>
          <a:p>
            <a:r>
              <a:rPr lang="en-US" sz="2800" dirty="0"/>
              <a:t>Traffic types</a:t>
            </a:r>
          </a:p>
        </p:txBody>
      </p:sp>
      <p:sp>
        <p:nvSpPr>
          <p:cNvPr id="7" name="Rectangle 6"/>
          <p:cNvSpPr/>
          <p:nvPr/>
        </p:nvSpPr>
        <p:spPr>
          <a:xfrm>
            <a:off x="7620000" y="2708617"/>
            <a:ext cx="2470676" cy="523220"/>
          </a:xfrm>
          <a:prstGeom prst="rect">
            <a:avLst/>
          </a:prstGeom>
        </p:spPr>
        <p:txBody>
          <a:bodyPr wrap="none">
            <a:spAutoFit/>
          </a:bodyPr>
          <a:lstStyle/>
          <a:p>
            <a:r>
              <a:rPr lang="en-US" sz="2800" dirty="0"/>
              <a:t>“Sink” locations</a:t>
            </a:r>
          </a:p>
        </p:txBody>
      </p:sp>
      <p:sp>
        <p:nvSpPr>
          <p:cNvPr id="8" name="Rectangle 7"/>
          <p:cNvSpPr/>
          <p:nvPr/>
        </p:nvSpPr>
        <p:spPr>
          <a:xfrm>
            <a:off x="7874411" y="4342947"/>
            <a:ext cx="2203745" cy="523220"/>
          </a:xfrm>
          <a:prstGeom prst="rect">
            <a:avLst/>
          </a:prstGeom>
        </p:spPr>
        <p:txBody>
          <a:bodyPr wrap="none">
            <a:spAutoFit/>
          </a:bodyPr>
          <a:lstStyle/>
          <a:p>
            <a:r>
              <a:rPr lang="en-US" sz="2800" dirty="0"/>
              <a:t>Local features</a:t>
            </a:r>
          </a:p>
        </p:txBody>
      </p:sp>
      <p:sp>
        <p:nvSpPr>
          <p:cNvPr id="9" name="Rectangle 8"/>
          <p:cNvSpPr/>
          <p:nvPr/>
        </p:nvSpPr>
        <p:spPr>
          <a:xfrm>
            <a:off x="7467600" y="6145907"/>
            <a:ext cx="2913105" cy="523220"/>
          </a:xfrm>
          <a:prstGeom prst="rect">
            <a:avLst/>
          </a:prstGeom>
        </p:spPr>
        <p:txBody>
          <a:bodyPr wrap="none">
            <a:spAutoFit/>
          </a:bodyPr>
          <a:lstStyle/>
          <a:p>
            <a:r>
              <a:rPr lang="en-US" sz="2800" dirty="0"/>
              <a:t>User specifications</a:t>
            </a:r>
          </a:p>
        </p:txBody>
      </p:sp>
      <p:grpSp>
        <p:nvGrpSpPr>
          <p:cNvPr id="296" name="Group 295"/>
          <p:cNvGrpSpPr/>
          <p:nvPr/>
        </p:nvGrpSpPr>
        <p:grpSpPr>
          <a:xfrm>
            <a:off x="1447800" y="3520659"/>
            <a:ext cx="914400" cy="981881"/>
            <a:chOff x="838200" y="3270160"/>
            <a:chExt cx="914400" cy="981881"/>
          </a:xfrm>
        </p:grpSpPr>
        <p:cxnSp>
          <p:nvCxnSpPr>
            <p:cNvPr id="52" name="Straight Connector 51"/>
            <p:cNvCxnSpPr/>
            <p:nvPr/>
          </p:nvCxnSpPr>
          <p:spPr>
            <a:xfrm>
              <a:off x="838200" y="32701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838200" y="34987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838200" y="39559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a:off x="838200" y="41845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rot="5400000">
              <a:off x="12954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rot="5400000">
              <a:off x="10668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rot="5400000">
              <a:off x="8382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rot="5400000">
              <a:off x="609600" y="372736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1" name="Straight Connector 60"/>
            <p:cNvCxnSpPr/>
            <p:nvPr/>
          </p:nvCxnSpPr>
          <p:spPr>
            <a:xfrm rot="5400000">
              <a:off x="381000" y="372736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62" name="Oval 61"/>
            <p:cNvSpPr/>
            <p:nvPr/>
          </p:nvSpPr>
          <p:spPr>
            <a:xfrm>
              <a:off x="990599" y="342256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1454230" y="4099641"/>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7" name="Group 296"/>
          <p:cNvGrpSpPr/>
          <p:nvPr/>
        </p:nvGrpSpPr>
        <p:grpSpPr>
          <a:xfrm>
            <a:off x="2613224" y="3513147"/>
            <a:ext cx="914400" cy="914400"/>
            <a:chOff x="1981200" y="3262648"/>
            <a:chExt cx="914400" cy="914400"/>
          </a:xfrm>
        </p:grpSpPr>
        <p:cxnSp>
          <p:nvCxnSpPr>
            <p:cNvPr id="65" name="Straight Connector 64"/>
            <p:cNvCxnSpPr/>
            <p:nvPr/>
          </p:nvCxnSpPr>
          <p:spPr>
            <a:xfrm>
              <a:off x="1981200" y="32626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p:cNvCxnSpPr/>
            <p:nvPr/>
          </p:nvCxnSpPr>
          <p:spPr>
            <a:xfrm>
              <a:off x="1981200" y="34912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7" name="Straight Connector 66"/>
            <p:cNvCxnSpPr/>
            <p:nvPr/>
          </p:nvCxnSpPr>
          <p:spPr>
            <a:xfrm>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8" name="Straight Connector 67"/>
            <p:cNvCxnSpPr/>
            <p:nvPr/>
          </p:nvCxnSpPr>
          <p:spPr>
            <a:xfrm>
              <a:off x="1981200" y="39484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69" name="Straight Connector 68"/>
            <p:cNvCxnSpPr/>
            <p:nvPr/>
          </p:nvCxnSpPr>
          <p:spPr>
            <a:xfrm>
              <a:off x="1981200" y="41770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p:cNvCxnSpPr/>
            <p:nvPr/>
          </p:nvCxnSpPr>
          <p:spPr>
            <a:xfrm rot="5400000">
              <a:off x="24384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rot="5400000">
              <a:off x="22098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rot="5400000">
              <a:off x="19812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rot="5400000">
              <a:off x="1752600" y="3719848"/>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rot="5400000">
              <a:off x="1524000" y="371984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75" name="Oval 74"/>
            <p:cNvSpPr/>
            <p:nvPr/>
          </p:nvSpPr>
          <p:spPr>
            <a:xfrm>
              <a:off x="2133599" y="3415048"/>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6" name="Oval 75"/>
            <p:cNvSpPr/>
            <p:nvPr/>
          </p:nvSpPr>
          <p:spPr>
            <a:xfrm>
              <a:off x="2590799" y="3886200"/>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8" name="Group 297"/>
          <p:cNvGrpSpPr/>
          <p:nvPr/>
        </p:nvGrpSpPr>
        <p:grpSpPr>
          <a:xfrm>
            <a:off x="3810000" y="3450899"/>
            <a:ext cx="914400" cy="1056874"/>
            <a:chOff x="3144063" y="3200400"/>
            <a:chExt cx="914400" cy="1056874"/>
          </a:xfrm>
        </p:grpSpPr>
        <p:cxnSp>
          <p:nvCxnSpPr>
            <p:cNvPr id="78" name="Straight Connector 77"/>
            <p:cNvCxnSpPr/>
            <p:nvPr/>
          </p:nvCxnSpPr>
          <p:spPr>
            <a:xfrm>
              <a:off x="3144063" y="32647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79" name="Straight Connector 78"/>
            <p:cNvCxnSpPr/>
            <p:nvPr/>
          </p:nvCxnSpPr>
          <p:spPr>
            <a:xfrm>
              <a:off x="3144063" y="34933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a:off x="31440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p:cNvCxnSpPr/>
            <p:nvPr/>
          </p:nvCxnSpPr>
          <p:spPr>
            <a:xfrm>
              <a:off x="3144063" y="39505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p:cNvCxnSpPr/>
            <p:nvPr/>
          </p:nvCxnSpPr>
          <p:spPr>
            <a:xfrm>
              <a:off x="3144063" y="41791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3" name="Straight Connector 82"/>
            <p:cNvCxnSpPr/>
            <p:nvPr/>
          </p:nvCxnSpPr>
          <p:spPr>
            <a:xfrm rot="5400000">
              <a:off x="3601263" y="37219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84" name="Straight Connector 83"/>
            <p:cNvCxnSpPr/>
            <p:nvPr/>
          </p:nvCxnSpPr>
          <p:spPr>
            <a:xfrm rot="5400000">
              <a:off x="33726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p:cNvCxnSpPr/>
            <p:nvPr/>
          </p:nvCxnSpPr>
          <p:spPr>
            <a:xfrm rot="5400000">
              <a:off x="31440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p:cNvCxnSpPr/>
            <p:nvPr/>
          </p:nvCxnSpPr>
          <p:spPr>
            <a:xfrm rot="5400000">
              <a:off x="2915463" y="3721994"/>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87" name="Straight Connector 86"/>
            <p:cNvCxnSpPr/>
            <p:nvPr/>
          </p:nvCxnSpPr>
          <p:spPr>
            <a:xfrm rot="5400000">
              <a:off x="2686863" y="3721994"/>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sp>
          <p:nvSpPr>
            <p:cNvPr id="88" name="Oval 87"/>
            <p:cNvSpPr/>
            <p:nvPr/>
          </p:nvSpPr>
          <p:spPr>
            <a:xfrm>
              <a:off x="3290034" y="3200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9" name="Oval 88"/>
            <p:cNvSpPr/>
            <p:nvPr/>
          </p:nvSpPr>
          <p:spPr>
            <a:xfrm>
              <a:off x="3747233" y="4104874"/>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90" name="Group 89"/>
          <p:cNvGrpSpPr/>
          <p:nvPr/>
        </p:nvGrpSpPr>
        <p:grpSpPr>
          <a:xfrm>
            <a:off x="6357944" y="1371600"/>
            <a:ext cx="1452561" cy="1452563"/>
            <a:chOff x="1023944" y="2778981"/>
            <a:chExt cx="1452561" cy="1452563"/>
          </a:xfrm>
        </p:grpSpPr>
        <p:cxnSp>
          <p:nvCxnSpPr>
            <p:cNvPr id="91" name="Straight Connector 90"/>
            <p:cNvCxnSpPr/>
            <p:nvPr/>
          </p:nvCxnSpPr>
          <p:spPr>
            <a:xfrm>
              <a:off x="1295400" y="30480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2" name="Straight Connector 91"/>
            <p:cNvCxnSpPr/>
            <p:nvPr/>
          </p:nvCxnSpPr>
          <p:spPr>
            <a:xfrm>
              <a:off x="1295400" y="32766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p:cNvCxnSpPr/>
            <p:nvPr/>
          </p:nvCxnSpPr>
          <p:spPr>
            <a:xfrm>
              <a:off x="12954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p:cNvCxnSpPr/>
            <p:nvPr/>
          </p:nvCxnSpPr>
          <p:spPr>
            <a:xfrm>
              <a:off x="1295400" y="3733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5" name="Straight Connector 94"/>
            <p:cNvCxnSpPr/>
            <p:nvPr/>
          </p:nvCxnSpPr>
          <p:spPr>
            <a:xfrm>
              <a:off x="1295400" y="3962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6" name="Straight Connector 95"/>
            <p:cNvCxnSpPr/>
            <p:nvPr/>
          </p:nvCxnSpPr>
          <p:spPr>
            <a:xfrm rot="5400000">
              <a:off x="1752600" y="3505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97" name="Straight Connector 96"/>
            <p:cNvCxnSpPr/>
            <p:nvPr/>
          </p:nvCxnSpPr>
          <p:spPr>
            <a:xfrm rot="5400000">
              <a:off x="15240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8" name="Straight Connector 97"/>
            <p:cNvCxnSpPr/>
            <p:nvPr/>
          </p:nvCxnSpPr>
          <p:spPr>
            <a:xfrm rot="5400000">
              <a:off x="12954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99" name="Straight Connector 98"/>
            <p:cNvCxnSpPr/>
            <p:nvPr/>
          </p:nvCxnSpPr>
          <p:spPr>
            <a:xfrm rot="5400000">
              <a:off x="1066800" y="35052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p:cNvCxnSpPr/>
            <p:nvPr/>
          </p:nvCxnSpPr>
          <p:spPr>
            <a:xfrm rot="5400000">
              <a:off x="838200" y="3505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01" name="Group 100"/>
            <p:cNvGrpSpPr/>
            <p:nvPr/>
          </p:nvGrpSpPr>
          <p:grpSpPr>
            <a:xfrm>
              <a:off x="1309352" y="2778981"/>
              <a:ext cx="900448" cy="228600"/>
              <a:chOff x="1309352" y="2778981"/>
              <a:chExt cx="900448" cy="228600"/>
            </a:xfrm>
          </p:grpSpPr>
          <p:cxnSp>
            <p:nvCxnSpPr>
              <p:cNvPr id="120" name="Straight Arrow Connector 119"/>
              <p:cNvCxnSpPr/>
              <p:nvPr/>
            </p:nvCxnSpPr>
            <p:spPr>
              <a:xfrm>
                <a:off x="1309352"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1" name="Straight Arrow Connector 120"/>
              <p:cNvCxnSpPr/>
              <p:nvPr/>
            </p:nvCxnSpPr>
            <p:spPr>
              <a:xfrm>
                <a:off x="15240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2" name="Straight Arrow Connector 121"/>
              <p:cNvCxnSpPr/>
              <p:nvPr/>
            </p:nvCxnSpPr>
            <p:spPr>
              <a:xfrm>
                <a:off x="1754746"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3" name="Straight Arrow Connector 122"/>
              <p:cNvCxnSpPr/>
              <p:nvPr/>
            </p:nvCxnSpPr>
            <p:spPr>
              <a:xfrm>
                <a:off x="19812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24" name="Straight Arrow Connector 123"/>
              <p:cNvCxnSpPr/>
              <p:nvPr/>
            </p:nvCxnSpPr>
            <p:spPr>
              <a:xfrm>
                <a:off x="2209800"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02" name="Group 101"/>
            <p:cNvGrpSpPr/>
            <p:nvPr/>
          </p:nvGrpSpPr>
          <p:grpSpPr>
            <a:xfrm rot="5400000">
              <a:off x="1914362" y="3392819"/>
              <a:ext cx="895685" cy="228600"/>
              <a:chOff x="1309360" y="2781296"/>
              <a:chExt cx="895685" cy="228600"/>
            </a:xfrm>
          </p:grpSpPr>
          <p:cxnSp>
            <p:nvCxnSpPr>
              <p:cNvPr id="115" name="Straight Arrow Connector 114"/>
              <p:cNvCxnSpPr/>
              <p:nvPr/>
            </p:nvCxnSpPr>
            <p:spPr>
              <a:xfrm>
                <a:off x="1309360"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a:off x="1524008"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1754754"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8" name="Straight Arrow Connector 117"/>
              <p:cNvCxnSpPr/>
              <p:nvPr/>
            </p:nvCxnSpPr>
            <p:spPr>
              <a:xfrm>
                <a:off x="1981208"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9" name="Straight Arrow Connector 118"/>
              <p:cNvCxnSpPr/>
              <p:nvPr/>
            </p:nvCxnSpPr>
            <p:spPr>
              <a:xfrm>
                <a:off x="2205045" y="278129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03" name="Group 102"/>
            <p:cNvGrpSpPr/>
            <p:nvPr/>
          </p:nvGrpSpPr>
          <p:grpSpPr>
            <a:xfrm rot="10800000">
              <a:off x="1295400" y="4002944"/>
              <a:ext cx="900448" cy="228600"/>
              <a:chOff x="1309352" y="2778856"/>
              <a:chExt cx="900448" cy="228600"/>
            </a:xfrm>
          </p:grpSpPr>
          <p:cxnSp>
            <p:nvCxnSpPr>
              <p:cNvPr id="110" name="Straight Arrow Connector 109"/>
              <p:cNvCxnSpPr/>
              <p:nvPr/>
            </p:nvCxnSpPr>
            <p:spPr>
              <a:xfrm>
                <a:off x="1309352"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1" name="Straight Arrow Connector 110"/>
              <p:cNvCxnSpPr/>
              <p:nvPr/>
            </p:nvCxnSpPr>
            <p:spPr>
              <a:xfrm>
                <a:off x="15240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2" name="Straight Arrow Connector 111"/>
              <p:cNvCxnSpPr/>
              <p:nvPr/>
            </p:nvCxnSpPr>
            <p:spPr>
              <a:xfrm>
                <a:off x="1754746"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3" name="Straight Arrow Connector 112"/>
              <p:cNvCxnSpPr/>
              <p:nvPr/>
            </p:nvCxnSpPr>
            <p:spPr>
              <a:xfrm>
                <a:off x="19812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14" name="Straight Arrow Connector 113"/>
              <p:cNvCxnSpPr/>
              <p:nvPr/>
            </p:nvCxnSpPr>
            <p:spPr>
              <a:xfrm>
                <a:off x="2209800" y="2778856"/>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04" name="Group 103"/>
            <p:cNvGrpSpPr/>
            <p:nvPr/>
          </p:nvGrpSpPr>
          <p:grpSpPr>
            <a:xfrm rot="16200000">
              <a:off x="688021" y="3395195"/>
              <a:ext cx="900448" cy="228602"/>
              <a:chOff x="1309352" y="2776540"/>
              <a:chExt cx="900448" cy="228602"/>
            </a:xfrm>
          </p:grpSpPr>
          <p:cxnSp>
            <p:nvCxnSpPr>
              <p:cNvPr id="105" name="Straight Arrow Connector 104"/>
              <p:cNvCxnSpPr/>
              <p:nvPr/>
            </p:nvCxnSpPr>
            <p:spPr>
              <a:xfrm>
                <a:off x="1309352" y="2776540"/>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a:off x="1524000" y="2776542"/>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7" name="Straight Arrow Connector 106"/>
              <p:cNvCxnSpPr/>
              <p:nvPr/>
            </p:nvCxnSpPr>
            <p:spPr>
              <a:xfrm>
                <a:off x="1754746" y="2776542"/>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8" name="Straight Arrow Connector 107"/>
              <p:cNvCxnSpPr/>
              <p:nvPr/>
            </p:nvCxnSpPr>
            <p:spPr>
              <a:xfrm>
                <a:off x="1981198" y="277654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09" name="Straight Arrow Connector 108"/>
              <p:cNvCxnSpPr/>
              <p:nvPr/>
            </p:nvCxnSpPr>
            <p:spPr>
              <a:xfrm>
                <a:off x="2209800" y="277654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grpSp>
        <p:nvGrpSpPr>
          <p:cNvPr id="125" name="Group 124"/>
          <p:cNvGrpSpPr/>
          <p:nvPr/>
        </p:nvGrpSpPr>
        <p:grpSpPr>
          <a:xfrm>
            <a:off x="8196259" y="1371600"/>
            <a:ext cx="1438282" cy="1440256"/>
            <a:chOff x="2862259" y="2778981"/>
            <a:chExt cx="1438282" cy="1440256"/>
          </a:xfrm>
        </p:grpSpPr>
        <p:cxnSp>
          <p:nvCxnSpPr>
            <p:cNvPr id="126" name="Straight Connector 125"/>
            <p:cNvCxnSpPr/>
            <p:nvPr/>
          </p:nvCxnSpPr>
          <p:spPr>
            <a:xfrm>
              <a:off x="3124200" y="30429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27" name="Straight Connector 126"/>
            <p:cNvCxnSpPr/>
            <p:nvPr/>
          </p:nvCxnSpPr>
          <p:spPr>
            <a:xfrm>
              <a:off x="3124200"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8" name="Straight Connector 127"/>
            <p:cNvCxnSpPr/>
            <p:nvPr/>
          </p:nvCxnSpPr>
          <p:spPr>
            <a:xfrm>
              <a:off x="31242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p:cNvCxnSpPr/>
            <p:nvPr/>
          </p:nvCxnSpPr>
          <p:spPr>
            <a:xfrm>
              <a:off x="3124200"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p:cNvCxnSpPr/>
            <p:nvPr/>
          </p:nvCxnSpPr>
          <p:spPr>
            <a:xfrm>
              <a:off x="3124200" y="39573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p:cNvCxnSpPr/>
            <p:nvPr/>
          </p:nvCxnSpPr>
          <p:spPr>
            <a:xfrm rot="5400000">
              <a:off x="3581400" y="35001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p:cNvCxnSpPr/>
            <p:nvPr/>
          </p:nvCxnSpPr>
          <p:spPr>
            <a:xfrm rot="5400000">
              <a:off x="33528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3" name="Straight Connector 132"/>
            <p:cNvCxnSpPr/>
            <p:nvPr/>
          </p:nvCxnSpPr>
          <p:spPr>
            <a:xfrm rot="5400000">
              <a:off x="31242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4" name="Straight Connector 133"/>
            <p:cNvCxnSpPr/>
            <p:nvPr/>
          </p:nvCxnSpPr>
          <p:spPr>
            <a:xfrm rot="5400000">
              <a:off x="2895600"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35" name="Straight Connector 134"/>
            <p:cNvCxnSpPr/>
            <p:nvPr/>
          </p:nvCxnSpPr>
          <p:spPr>
            <a:xfrm rot="5400000">
              <a:off x="2667000" y="3500102"/>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6" name="Straight Arrow Connector 135"/>
            <p:cNvCxnSpPr/>
            <p:nvPr/>
          </p:nvCxnSpPr>
          <p:spPr>
            <a:xfrm>
              <a:off x="3357563" y="277898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7" name="Straight Arrow Connector 136"/>
            <p:cNvCxnSpPr/>
            <p:nvPr/>
          </p:nvCxnSpPr>
          <p:spPr>
            <a:xfrm rot="5400000">
              <a:off x="4186241" y="3611718"/>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8" name="Straight Arrow Connector 137"/>
            <p:cNvCxnSpPr/>
            <p:nvPr/>
          </p:nvCxnSpPr>
          <p:spPr>
            <a:xfrm rot="10800000">
              <a:off x="3579254" y="3990637"/>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cxnSp>
          <p:nvCxnSpPr>
            <p:cNvPr id="139" name="Straight Arrow Connector 138"/>
            <p:cNvCxnSpPr/>
            <p:nvPr/>
          </p:nvCxnSpPr>
          <p:spPr>
            <a:xfrm rot="16200000">
              <a:off x="2976559" y="3390161"/>
              <a:ext cx="0" cy="228600"/>
            </a:xfrm>
            <a:prstGeom prst="straightConnector1">
              <a:avLst/>
            </a:prstGeom>
            <a:ln w="28575">
              <a:headEnd type="triangle"/>
              <a:tailEnd type="none"/>
            </a:ln>
          </p:spPr>
          <p:style>
            <a:lnRef idx="1">
              <a:schemeClr val="accent1"/>
            </a:lnRef>
            <a:fillRef idx="0">
              <a:schemeClr val="accent1"/>
            </a:fillRef>
            <a:effectRef idx="0">
              <a:schemeClr val="accent1"/>
            </a:effectRef>
            <a:fontRef idx="minor">
              <a:schemeClr val="tx1"/>
            </a:fontRef>
          </p:style>
        </p:cxnSp>
      </p:grpSp>
      <p:grpSp>
        <p:nvGrpSpPr>
          <p:cNvPr id="140" name="Group 139"/>
          <p:cNvGrpSpPr/>
          <p:nvPr/>
        </p:nvGrpSpPr>
        <p:grpSpPr>
          <a:xfrm>
            <a:off x="10134600" y="1645716"/>
            <a:ext cx="914400" cy="914400"/>
            <a:chOff x="4800600" y="3053097"/>
            <a:chExt cx="914400" cy="914400"/>
          </a:xfrm>
        </p:grpSpPr>
        <p:cxnSp>
          <p:nvCxnSpPr>
            <p:cNvPr id="141" name="Straight Connector 140"/>
            <p:cNvCxnSpPr/>
            <p:nvPr/>
          </p:nvCxnSpPr>
          <p:spPr>
            <a:xfrm>
              <a:off x="4800600" y="30530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p:cNvCxnSpPr/>
            <p:nvPr/>
          </p:nvCxnSpPr>
          <p:spPr>
            <a:xfrm>
              <a:off x="4800600" y="32816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p:cNvCxnSpPr/>
            <p:nvPr/>
          </p:nvCxnSpPr>
          <p:spPr>
            <a:xfrm>
              <a:off x="48006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p:cNvCxnSpPr/>
            <p:nvPr/>
          </p:nvCxnSpPr>
          <p:spPr>
            <a:xfrm>
              <a:off x="4800600" y="37388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p:cNvCxnSpPr/>
            <p:nvPr/>
          </p:nvCxnSpPr>
          <p:spPr>
            <a:xfrm>
              <a:off x="4800600" y="39674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6" name="Straight Connector 145"/>
            <p:cNvCxnSpPr/>
            <p:nvPr/>
          </p:nvCxnSpPr>
          <p:spPr>
            <a:xfrm rot="5400000">
              <a:off x="5257800" y="35102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47" name="Straight Connector 146"/>
            <p:cNvCxnSpPr/>
            <p:nvPr/>
          </p:nvCxnSpPr>
          <p:spPr>
            <a:xfrm rot="5400000">
              <a:off x="50292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p:cNvCxnSpPr/>
            <p:nvPr/>
          </p:nvCxnSpPr>
          <p:spPr>
            <a:xfrm rot="5400000">
              <a:off x="48006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9" name="Straight Connector 148"/>
            <p:cNvCxnSpPr/>
            <p:nvPr/>
          </p:nvCxnSpPr>
          <p:spPr>
            <a:xfrm rot="5400000">
              <a:off x="4572000" y="3510297"/>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0" name="Straight Connector 149"/>
            <p:cNvCxnSpPr/>
            <p:nvPr/>
          </p:nvCxnSpPr>
          <p:spPr>
            <a:xfrm rot="5400000">
              <a:off x="4343400" y="3510297"/>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1" name="Straight Arrow Connector 150"/>
            <p:cNvCxnSpPr/>
            <p:nvPr/>
          </p:nvCxnSpPr>
          <p:spPr>
            <a:xfrm rot="2700000">
              <a:off x="5372100" y="3281697"/>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2" name="Straight Arrow Connector 151"/>
            <p:cNvCxnSpPr/>
            <p:nvPr/>
          </p:nvCxnSpPr>
          <p:spPr>
            <a:xfrm rot="18900000" flipV="1">
              <a:off x="5372099" y="3502638"/>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3" name="Straight Arrow Connector 152"/>
            <p:cNvCxnSpPr/>
            <p:nvPr/>
          </p:nvCxnSpPr>
          <p:spPr>
            <a:xfrm rot="18900000" flipH="1">
              <a:off x="5143498" y="3281698"/>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cxnSp>
          <p:nvCxnSpPr>
            <p:cNvPr id="154" name="Straight Arrow Connector 153"/>
            <p:cNvCxnSpPr/>
            <p:nvPr/>
          </p:nvCxnSpPr>
          <p:spPr>
            <a:xfrm rot="2700000" flipH="1" flipV="1">
              <a:off x="5143497" y="3502639"/>
              <a:ext cx="0" cy="22860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grpSp>
      <p:grpSp>
        <p:nvGrpSpPr>
          <p:cNvPr id="155" name="Group 154"/>
          <p:cNvGrpSpPr/>
          <p:nvPr/>
        </p:nvGrpSpPr>
        <p:grpSpPr>
          <a:xfrm>
            <a:off x="7162800" y="3466353"/>
            <a:ext cx="914400" cy="914400"/>
            <a:chOff x="7249702" y="3059268"/>
            <a:chExt cx="914400" cy="914400"/>
          </a:xfrm>
        </p:grpSpPr>
        <p:cxnSp>
          <p:nvCxnSpPr>
            <p:cNvPr id="156" name="Straight Connector 155"/>
            <p:cNvCxnSpPr/>
            <p:nvPr/>
          </p:nvCxnSpPr>
          <p:spPr>
            <a:xfrm>
              <a:off x="7249702" y="30592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p:cNvCxnSpPr/>
            <p:nvPr/>
          </p:nvCxnSpPr>
          <p:spPr>
            <a:xfrm>
              <a:off x="7249702" y="39736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p:cNvCxnSpPr/>
            <p:nvPr/>
          </p:nvCxnSpPr>
          <p:spPr>
            <a:xfrm rot="5400000">
              <a:off x="7706902"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59" name="Group 158"/>
            <p:cNvGrpSpPr/>
            <p:nvPr/>
          </p:nvGrpSpPr>
          <p:grpSpPr>
            <a:xfrm>
              <a:off x="7249702" y="3059268"/>
              <a:ext cx="914400" cy="914400"/>
              <a:chOff x="7135253" y="3042902"/>
              <a:chExt cx="914400" cy="914400"/>
            </a:xfrm>
          </p:grpSpPr>
          <p:cxnSp>
            <p:nvCxnSpPr>
              <p:cNvPr id="162" name="Straight Connector 161"/>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60" name="Straight Connector 159"/>
            <p:cNvCxnSpPr/>
            <p:nvPr/>
          </p:nvCxnSpPr>
          <p:spPr>
            <a:xfrm rot="5400000">
              <a:off x="6792502"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p:cNvCxnSpPr/>
            <p:nvPr/>
          </p:nvCxnSpPr>
          <p:spPr>
            <a:xfrm>
              <a:off x="7706902" y="3059268"/>
              <a:ext cx="0" cy="4572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68" name="Group 167"/>
          <p:cNvGrpSpPr/>
          <p:nvPr/>
        </p:nvGrpSpPr>
        <p:grpSpPr>
          <a:xfrm>
            <a:off x="8401863" y="3459108"/>
            <a:ext cx="914400" cy="914400"/>
            <a:chOff x="8412565" y="3052023"/>
            <a:chExt cx="914400" cy="914400"/>
          </a:xfrm>
        </p:grpSpPr>
        <p:cxnSp>
          <p:nvCxnSpPr>
            <p:cNvPr id="169" name="Straight Connector 168"/>
            <p:cNvCxnSpPr/>
            <p:nvPr/>
          </p:nvCxnSpPr>
          <p:spPr>
            <a:xfrm>
              <a:off x="8412565" y="30520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p:cNvCxnSpPr/>
            <p:nvPr/>
          </p:nvCxnSpPr>
          <p:spPr>
            <a:xfrm>
              <a:off x="8412565" y="39664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p:cNvCxnSpPr/>
            <p:nvPr/>
          </p:nvCxnSpPr>
          <p:spPr>
            <a:xfrm rot="5400000">
              <a:off x="8869765" y="35092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72" name="Group 171"/>
            <p:cNvGrpSpPr/>
            <p:nvPr/>
          </p:nvGrpSpPr>
          <p:grpSpPr>
            <a:xfrm>
              <a:off x="8412565" y="3052023"/>
              <a:ext cx="914400" cy="914400"/>
              <a:chOff x="7135253" y="3042902"/>
              <a:chExt cx="914400" cy="914400"/>
            </a:xfrm>
          </p:grpSpPr>
          <p:cxnSp>
            <p:nvCxnSpPr>
              <p:cNvPr id="176" name="Straight Connector 175"/>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81" name="Straight Connector 180"/>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73" name="Straight Connector 172"/>
            <p:cNvCxnSpPr/>
            <p:nvPr/>
          </p:nvCxnSpPr>
          <p:spPr>
            <a:xfrm rot="5400000">
              <a:off x="7955365" y="3509223"/>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p:cNvCxnSpPr/>
            <p:nvPr/>
          </p:nvCxnSpPr>
          <p:spPr>
            <a:xfrm>
              <a:off x="8869765" y="3059268"/>
              <a:ext cx="0" cy="44995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p:cNvCxnSpPr/>
            <p:nvPr/>
          </p:nvCxnSpPr>
          <p:spPr>
            <a:xfrm>
              <a:off x="8412565" y="3509223"/>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182" name="Group 181"/>
          <p:cNvGrpSpPr/>
          <p:nvPr/>
        </p:nvGrpSpPr>
        <p:grpSpPr>
          <a:xfrm>
            <a:off x="9601200" y="3466353"/>
            <a:ext cx="914400" cy="914400"/>
            <a:chOff x="9556377" y="3059268"/>
            <a:chExt cx="914400" cy="914400"/>
          </a:xfrm>
        </p:grpSpPr>
        <p:cxnSp>
          <p:nvCxnSpPr>
            <p:cNvPr id="183" name="Straight Connector 182"/>
            <p:cNvCxnSpPr/>
            <p:nvPr/>
          </p:nvCxnSpPr>
          <p:spPr>
            <a:xfrm>
              <a:off x="9556377" y="30592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4" name="Straight Connector 183"/>
            <p:cNvCxnSpPr/>
            <p:nvPr/>
          </p:nvCxnSpPr>
          <p:spPr>
            <a:xfrm>
              <a:off x="9556377" y="39736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5" name="Straight Connector 184"/>
            <p:cNvCxnSpPr/>
            <p:nvPr/>
          </p:nvCxnSpPr>
          <p:spPr>
            <a:xfrm rot="5400000">
              <a:off x="10013577"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86" name="Group 185"/>
            <p:cNvGrpSpPr/>
            <p:nvPr/>
          </p:nvGrpSpPr>
          <p:grpSpPr>
            <a:xfrm>
              <a:off x="9556377" y="3059268"/>
              <a:ext cx="914400" cy="914400"/>
              <a:chOff x="7135253" y="3042902"/>
              <a:chExt cx="914400" cy="914400"/>
            </a:xfrm>
          </p:grpSpPr>
          <p:cxnSp>
            <p:nvCxnSpPr>
              <p:cNvPr id="191" name="Straight Connector 190"/>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187" name="Straight Connector 186"/>
            <p:cNvCxnSpPr/>
            <p:nvPr/>
          </p:nvCxnSpPr>
          <p:spPr>
            <a:xfrm rot="5400000">
              <a:off x="9099177" y="3516468"/>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8" name="Straight Connector 187"/>
            <p:cNvCxnSpPr/>
            <p:nvPr/>
          </p:nvCxnSpPr>
          <p:spPr>
            <a:xfrm>
              <a:off x="10241365" y="3059268"/>
              <a:ext cx="0" cy="476847"/>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89" name="Straight Connector 188"/>
            <p:cNvCxnSpPr/>
            <p:nvPr/>
          </p:nvCxnSpPr>
          <p:spPr>
            <a:xfrm>
              <a:off x="10013577" y="3516468"/>
              <a:ext cx="227788"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p:cNvCxnSpPr/>
            <p:nvPr/>
          </p:nvCxnSpPr>
          <p:spPr>
            <a:xfrm>
              <a:off x="10003535" y="3501040"/>
              <a:ext cx="0" cy="472628"/>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23" name="Group 222"/>
          <p:cNvGrpSpPr/>
          <p:nvPr/>
        </p:nvGrpSpPr>
        <p:grpSpPr>
          <a:xfrm>
            <a:off x="7696200" y="5152625"/>
            <a:ext cx="914400" cy="914400"/>
            <a:chOff x="7360902" y="5173891"/>
            <a:chExt cx="914400" cy="914400"/>
          </a:xfrm>
        </p:grpSpPr>
        <p:cxnSp>
          <p:nvCxnSpPr>
            <p:cNvPr id="197" name="Straight Connector 196"/>
            <p:cNvCxnSpPr/>
            <p:nvPr/>
          </p:nvCxnSpPr>
          <p:spPr>
            <a:xfrm>
              <a:off x="7360902" y="51738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98" name="Straight Connector 197"/>
            <p:cNvCxnSpPr/>
            <p:nvPr/>
          </p:nvCxnSpPr>
          <p:spPr>
            <a:xfrm>
              <a:off x="7360902" y="54024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199" name="Straight Connector 198"/>
            <p:cNvCxnSpPr/>
            <p:nvPr/>
          </p:nvCxnSpPr>
          <p:spPr>
            <a:xfrm>
              <a:off x="7360902" y="5631091"/>
              <a:ext cx="228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0" name="Straight Connector 199"/>
            <p:cNvCxnSpPr/>
            <p:nvPr/>
          </p:nvCxnSpPr>
          <p:spPr>
            <a:xfrm>
              <a:off x="7360902" y="58596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1" name="Straight Connector 200"/>
            <p:cNvCxnSpPr/>
            <p:nvPr/>
          </p:nvCxnSpPr>
          <p:spPr>
            <a:xfrm>
              <a:off x="7360902" y="60882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2" name="Straight Connector 201"/>
            <p:cNvCxnSpPr/>
            <p:nvPr/>
          </p:nvCxnSpPr>
          <p:spPr>
            <a:xfrm rot="5400000">
              <a:off x="7818102"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3" name="Straight Connector 202"/>
            <p:cNvCxnSpPr/>
            <p:nvPr/>
          </p:nvCxnSpPr>
          <p:spPr>
            <a:xfrm rot="5400000">
              <a:off x="7589502" y="56310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p:cNvCxnSpPr/>
            <p:nvPr/>
          </p:nvCxnSpPr>
          <p:spPr>
            <a:xfrm>
              <a:off x="7818102" y="5173891"/>
              <a:ext cx="0" cy="23734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p:cNvCxnSpPr/>
            <p:nvPr/>
          </p:nvCxnSpPr>
          <p:spPr>
            <a:xfrm rot="5400000">
              <a:off x="7132302" y="5631091"/>
              <a:ext cx="9144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p:cNvCxnSpPr/>
            <p:nvPr/>
          </p:nvCxnSpPr>
          <p:spPr>
            <a:xfrm rot="5400000">
              <a:off x="6903702"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p:cNvCxnSpPr/>
            <p:nvPr/>
          </p:nvCxnSpPr>
          <p:spPr>
            <a:xfrm>
              <a:off x="8046702" y="5628409"/>
              <a:ext cx="228600" cy="0"/>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p:cNvCxnSpPr/>
            <p:nvPr/>
          </p:nvCxnSpPr>
          <p:spPr>
            <a:xfrm>
              <a:off x="7830186" y="5848261"/>
              <a:ext cx="0" cy="237348"/>
            </a:xfrm>
            <a:prstGeom prst="line">
              <a:avLst/>
            </a:prstGeom>
            <a:ln w="28575">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209" name="Rectangle 208"/>
            <p:cNvSpPr/>
            <p:nvPr/>
          </p:nvSpPr>
          <p:spPr>
            <a:xfrm>
              <a:off x="7665701" y="5476009"/>
              <a:ext cx="304800" cy="3048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93" name="Group 292"/>
          <p:cNvGrpSpPr/>
          <p:nvPr/>
        </p:nvGrpSpPr>
        <p:grpSpPr>
          <a:xfrm>
            <a:off x="1975578" y="5188188"/>
            <a:ext cx="923629" cy="914489"/>
            <a:chOff x="1362075" y="4952911"/>
            <a:chExt cx="923629" cy="914489"/>
          </a:xfrm>
        </p:grpSpPr>
        <p:cxnSp>
          <p:nvCxnSpPr>
            <p:cNvPr id="267" name="Straight Connector 266"/>
            <p:cNvCxnSpPr/>
            <p:nvPr/>
          </p:nvCxnSpPr>
          <p:spPr>
            <a:xfrm>
              <a:off x="1362075" y="51815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p:cNvCxnSpPr/>
            <p:nvPr/>
          </p:nvCxnSpPr>
          <p:spPr>
            <a:xfrm>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p:cNvCxnSpPr/>
            <p:nvPr/>
          </p:nvCxnSpPr>
          <p:spPr>
            <a:xfrm>
              <a:off x="1362075" y="56387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p:cNvCxnSpPr/>
            <p:nvPr/>
          </p:nvCxnSpPr>
          <p:spPr>
            <a:xfrm rot="5400000">
              <a:off x="15906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p:cNvCxnSpPr/>
            <p:nvPr/>
          </p:nvCxnSpPr>
          <p:spPr>
            <a:xfrm rot="5400000">
              <a:off x="13620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p:cNvCxnSpPr/>
            <p:nvPr/>
          </p:nvCxnSpPr>
          <p:spPr>
            <a:xfrm rot="5400000">
              <a:off x="1133475" y="5410111"/>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26" name="Straight Connector 225"/>
            <p:cNvCxnSpPr/>
            <p:nvPr/>
          </p:nvCxnSpPr>
          <p:spPr>
            <a:xfrm>
              <a:off x="1371304" y="49530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7" name="Straight Connector 226"/>
            <p:cNvCxnSpPr/>
            <p:nvPr/>
          </p:nvCxnSpPr>
          <p:spPr>
            <a:xfrm>
              <a:off x="1595023" y="51816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8" name="Straight Connector 227"/>
            <p:cNvCxnSpPr/>
            <p:nvPr/>
          </p:nvCxnSpPr>
          <p:spPr>
            <a:xfrm>
              <a:off x="1595023" y="54102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p:cNvCxnSpPr/>
            <p:nvPr/>
          </p:nvCxnSpPr>
          <p:spPr>
            <a:xfrm>
              <a:off x="1595023" y="5638800"/>
              <a:ext cx="462081"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p:cNvCxnSpPr/>
            <p:nvPr/>
          </p:nvCxnSpPr>
          <p:spPr>
            <a:xfrm>
              <a:off x="1371304" y="586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1" name="Straight Connector 230"/>
            <p:cNvCxnSpPr/>
            <p:nvPr/>
          </p:nvCxnSpPr>
          <p:spPr>
            <a:xfrm rot="5400000">
              <a:off x="18285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p:cNvCxnSpPr/>
            <p:nvPr/>
          </p:nvCxnSpPr>
          <p:spPr>
            <a:xfrm>
              <a:off x="2057104" y="5630070"/>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p:cNvCxnSpPr/>
            <p:nvPr/>
          </p:nvCxnSpPr>
          <p:spPr>
            <a:xfrm>
              <a:off x="1599904" y="4953000"/>
              <a:ext cx="0" cy="228053"/>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p:cNvCxnSpPr/>
            <p:nvPr/>
          </p:nvCxnSpPr>
          <p:spPr>
            <a:xfrm rot="5400000">
              <a:off x="914104" y="541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p:cNvCxnSpPr/>
            <p:nvPr/>
          </p:nvCxnSpPr>
          <p:spPr>
            <a:xfrm>
              <a:off x="1595023" y="5400114"/>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p:cNvCxnSpPr/>
            <p:nvPr/>
          </p:nvCxnSpPr>
          <p:spPr>
            <a:xfrm>
              <a:off x="2057104" y="5170158"/>
              <a:ext cx="0" cy="229956"/>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9" name="Group 298"/>
          <p:cNvGrpSpPr/>
          <p:nvPr/>
        </p:nvGrpSpPr>
        <p:grpSpPr>
          <a:xfrm>
            <a:off x="3257033" y="5181600"/>
            <a:ext cx="928345" cy="923575"/>
            <a:chOff x="2578854" y="4956956"/>
            <a:chExt cx="928345" cy="923575"/>
          </a:xfrm>
        </p:grpSpPr>
        <p:grpSp>
          <p:nvGrpSpPr>
            <p:cNvPr id="286" name="Group 285"/>
            <p:cNvGrpSpPr/>
            <p:nvPr/>
          </p:nvGrpSpPr>
          <p:grpSpPr>
            <a:xfrm>
              <a:off x="2578854" y="4956956"/>
              <a:ext cx="914400" cy="914400"/>
              <a:chOff x="228599" y="4847975"/>
              <a:chExt cx="914400" cy="914400"/>
            </a:xfrm>
          </p:grpSpPr>
          <p:cxnSp>
            <p:nvCxnSpPr>
              <p:cNvPr id="287" name="Straight Connector 286"/>
              <p:cNvCxnSpPr/>
              <p:nvPr/>
            </p:nvCxnSpPr>
            <p:spPr>
              <a:xfrm>
                <a:off x="228599" y="50765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8" name="Straight Connector 287"/>
              <p:cNvCxnSpPr/>
              <p:nvPr/>
            </p:nvCxnSpPr>
            <p:spPr>
              <a:xfrm>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9" name="Straight Connector 288"/>
              <p:cNvCxnSpPr/>
              <p:nvPr/>
            </p:nvCxnSpPr>
            <p:spPr>
              <a:xfrm>
                <a:off x="228599" y="55337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0" name="Straight Connector 289"/>
              <p:cNvCxnSpPr/>
              <p:nvPr/>
            </p:nvCxnSpPr>
            <p:spPr>
              <a:xfrm rot="5400000">
                <a:off x="4571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1" name="Straight Connector 290"/>
              <p:cNvCxnSpPr/>
              <p:nvPr/>
            </p:nvCxnSpPr>
            <p:spPr>
              <a:xfrm rot="5400000">
                <a:off x="228599"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92" name="Straight Connector 291"/>
              <p:cNvCxnSpPr/>
              <p:nvPr/>
            </p:nvCxnSpPr>
            <p:spPr>
              <a:xfrm rot="5400000">
                <a:off x="-1" y="5305175"/>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30" name="Straight Connector 29"/>
            <p:cNvCxnSpPr/>
            <p:nvPr/>
          </p:nvCxnSpPr>
          <p:spPr>
            <a:xfrm>
              <a:off x="2592799" y="49661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2592799"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3276304"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2592799" y="58805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rot="5400000">
              <a:off x="30499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p:cNvCxnSpPr/>
            <p:nvPr/>
          </p:nvCxnSpPr>
          <p:spPr>
            <a:xfrm>
              <a:off x="32785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7" name="Straight Connector 36"/>
            <p:cNvCxnSpPr/>
            <p:nvPr/>
          </p:nvCxnSpPr>
          <p:spPr>
            <a:xfrm rot="5400000">
              <a:off x="2592799" y="5423331"/>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8" name="Straight Connector 37"/>
            <p:cNvCxnSpPr/>
            <p:nvPr/>
          </p:nvCxnSpPr>
          <p:spPr>
            <a:xfrm>
              <a:off x="2821399" y="49661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39" name="Straight Connector 38"/>
            <p:cNvCxnSpPr/>
            <p:nvPr/>
          </p:nvCxnSpPr>
          <p:spPr>
            <a:xfrm rot="5400000">
              <a:off x="2135599" y="542333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p:cNvCxnSpPr/>
            <p:nvPr/>
          </p:nvCxnSpPr>
          <p:spPr>
            <a:xfrm>
              <a:off x="2821399" y="5651931"/>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p:cNvCxnSpPr/>
            <p:nvPr/>
          </p:nvCxnSpPr>
          <p:spPr>
            <a:xfrm>
              <a:off x="3276304" y="5194731"/>
              <a:ext cx="2286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3278303" y="5651844"/>
              <a:ext cx="0" cy="22860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p:cNvCxnSpPr/>
            <p:nvPr/>
          </p:nvCxnSpPr>
          <p:spPr>
            <a:xfrm>
              <a:off x="2599025" y="5651931"/>
              <a:ext cx="230895"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4" name="Group 293"/>
          <p:cNvGrpSpPr/>
          <p:nvPr/>
        </p:nvGrpSpPr>
        <p:grpSpPr>
          <a:xfrm>
            <a:off x="2003328" y="1552604"/>
            <a:ext cx="914400" cy="914400"/>
            <a:chOff x="1371304" y="1605566"/>
            <a:chExt cx="914400" cy="914400"/>
          </a:xfrm>
        </p:grpSpPr>
        <p:cxnSp>
          <p:nvCxnSpPr>
            <p:cNvPr id="12" name="Straight Connector 11"/>
            <p:cNvCxnSpPr/>
            <p:nvPr/>
          </p:nvCxnSpPr>
          <p:spPr>
            <a:xfrm>
              <a:off x="1371304" y="16055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1371304" y="18341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371304" y="22913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a:off x="1371304" y="25199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rot="5400000">
              <a:off x="18285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rot="5400000">
              <a:off x="15999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rot="5400000">
              <a:off x="13713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rot="5400000">
              <a:off x="1142704" y="2062766"/>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rot="5400000">
              <a:off x="914104" y="2062766"/>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p:cNvCxnSpPr/>
            <p:nvPr/>
          </p:nvCxnSpPr>
          <p:spPr>
            <a:xfrm>
              <a:off x="1371304" y="2062409"/>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295" name="Group 294"/>
          <p:cNvGrpSpPr/>
          <p:nvPr/>
        </p:nvGrpSpPr>
        <p:grpSpPr>
          <a:xfrm>
            <a:off x="3222528" y="1547238"/>
            <a:ext cx="914696" cy="914400"/>
            <a:chOff x="2590504" y="1600200"/>
            <a:chExt cx="914696" cy="914400"/>
          </a:xfrm>
        </p:grpSpPr>
        <p:cxnSp>
          <p:nvCxnSpPr>
            <p:cNvPr id="23" name="Straight Connector 22"/>
            <p:cNvCxnSpPr/>
            <p:nvPr/>
          </p:nvCxnSpPr>
          <p:spPr>
            <a:xfrm>
              <a:off x="2590504" y="16002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590504" y="25146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rot="5400000">
              <a:off x="30477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rot="5400000">
              <a:off x="2590504"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rot="5400000">
              <a:off x="2133304" y="2057400"/>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57" name="Straight Connector 256"/>
            <p:cNvCxnSpPr/>
            <p:nvPr/>
          </p:nvCxnSpPr>
          <p:spPr>
            <a:xfrm>
              <a:off x="2590800" y="18288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8" name="Straight Connector 257"/>
            <p:cNvCxnSpPr/>
            <p:nvPr/>
          </p:nvCxnSpPr>
          <p:spPr>
            <a:xfrm>
              <a:off x="2590800" y="22860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59" name="Straight Connector 258"/>
            <p:cNvCxnSpPr/>
            <p:nvPr/>
          </p:nvCxnSpPr>
          <p:spPr>
            <a:xfrm rot="5400000">
              <a:off x="28194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p:cNvCxnSpPr/>
            <p:nvPr/>
          </p:nvCxnSpPr>
          <p:spPr>
            <a:xfrm rot="5400000">
              <a:off x="2362200" y="2057400"/>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p:cNvCxnSpPr/>
            <p:nvPr/>
          </p:nvCxnSpPr>
          <p:spPr>
            <a:xfrm>
              <a:off x="2590800" y="2076450"/>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4" name="Straight Connector 263"/>
            <p:cNvCxnSpPr/>
            <p:nvPr/>
          </p:nvCxnSpPr>
          <p:spPr>
            <a:xfrm>
              <a:off x="2590800" y="18383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p:cNvCxnSpPr/>
            <p:nvPr/>
          </p:nvCxnSpPr>
          <p:spPr>
            <a:xfrm>
              <a:off x="2590800" y="2295525"/>
              <a:ext cx="9144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grpSp>
        <p:nvGrpSpPr>
          <p:cNvPr id="343" name="Group 342"/>
          <p:cNvGrpSpPr/>
          <p:nvPr/>
        </p:nvGrpSpPr>
        <p:grpSpPr>
          <a:xfrm>
            <a:off x="9144000" y="5072928"/>
            <a:ext cx="914400" cy="1056874"/>
            <a:chOff x="8534400" y="5094194"/>
            <a:chExt cx="914400" cy="1056874"/>
          </a:xfrm>
        </p:grpSpPr>
        <p:grpSp>
          <p:nvGrpSpPr>
            <p:cNvPr id="224" name="Group 223"/>
            <p:cNvGrpSpPr/>
            <p:nvPr/>
          </p:nvGrpSpPr>
          <p:grpSpPr>
            <a:xfrm>
              <a:off x="8534400" y="5173891"/>
              <a:ext cx="914400" cy="914400"/>
              <a:chOff x="8515985" y="5173891"/>
              <a:chExt cx="914400" cy="914400"/>
            </a:xfrm>
          </p:grpSpPr>
          <p:cxnSp>
            <p:nvCxnSpPr>
              <p:cNvPr id="210" name="Straight Connector 209"/>
              <p:cNvCxnSpPr/>
              <p:nvPr/>
            </p:nvCxnSpPr>
            <p:spPr>
              <a:xfrm>
                <a:off x="8515985" y="51738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1" name="Straight Connector 210"/>
              <p:cNvCxnSpPr/>
              <p:nvPr/>
            </p:nvCxnSpPr>
            <p:spPr>
              <a:xfrm>
                <a:off x="8515985" y="60882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p:cNvCxnSpPr/>
              <p:nvPr/>
            </p:nvCxnSpPr>
            <p:spPr>
              <a:xfrm rot="5400000">
                <a:off x="89731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213" name="Group 212"/>
              <p:cNvGrpSpPr/>
              <p:nvPr/>
            </p:nvGrpSpPr>
            <p:grpSpPr>
              <a:xfrm>
                <a:off x="8515985" y="5173891"/>
                <a:ext cx="914400" cy="914400"/>
                <a:chOff x="7135253" y="3042902"/>
                <a:chExt cx="914400" cy="914400"/>
              </a:xfrm>
            </p:grpSpPr>
            <p:cxnSp>
              <p:nvCxnSpPr>
                <p:cNvPr id="214" name="Straight Connector 213"/>
                <p:cNvCxnSpPr/>
                <p:nvPr/>
              </p:nvCxnSpPr>
              <p:spPr>
                <a:xfrm>
                  <a:off x="7135253" y="32715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5" name="Straight Connector 214"/>
                <p:cNvCxnSpPr/>
                <p:nvPr/>
              </p:nvCxnSpPr>
              <p:spPr>
                <a:xfrm>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6" name="Straight Connector 215"/>
                <p:cNvCxnSpPr/>
                <p:nvPr/>
              </p:nvCxnSpPr>
              <p:spPr>
                <a:xfrm>
                  <a:off x="7135253" y="37287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7" name="Straight Connector 216"/>
                <p:cNvCxnSpPr/>
                <p:nvPr/>
              </p:nvCxnSpPr>
              <p:spPr>
                <a:xfrm rot="5400000">
                  <a:off x="73638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p:cNvCxnSpPr/>
                <p:nvPr/>
              </p:nvCxnSpPr>
              <p:spPr>
                <a:xfrm rot="5400000">
                  <a:off x="71352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p:cNvCxnSpPr/>
                <p:nvPr/>
              </p:nvCxnSpPr>
              <p:spPr>
                <a:xfrm rot="5400000">
                  <a:off x="6906653" y="3500102"/>
                  <a:ext cx="914400" cy="0"/>
                </a:xfrm>
                <a:prstGeom prst="line">
                  <a:avLst/>
                </a:prstGeom>
                <a:ln w="28575">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grpSp>
          <p:cxnSp>
            <p:nvCxnSpPr>
              <p:cNvPr id="220" name="Straight Connector 219"/>
              <p:cNvCxnSpPr/>
              <p:nvPr/>
            </p:nvCxnSpPr>
            <p:spPr>
              <a:xfrm rot="5400000">
                <a:off x="8058785" y="5631091"/>
                <a:ext cx="914400" cy="0"/>
              </a:xfrm>
              <a:prstGeom prst="line">
                <a:avLst/>
              </a:prstGeom>
              <a:ln w="28575">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p:cNvCxnSpPr/>
              <p:nvPr/>
            </p:nvCxnSpPr>
            <p:spPr>
              <a:xfrm>
                <a:off x="8740177" y="5182639"/>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38" name="Oval 337"/>
            <p:cNvSpPr/>
            <p:nvPr/>
          </p:nvSpPr>
          <p:spPr>
            <a:xfrm>
              <a:off x="8683117" y="5094194"/>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1" name="Straight Connector 340"/>
            <p:cNvCxnSpPr/>
            <p:nvPr/>
          </p:nvCxnSpPr>
          <p:spPr>
            <a:xfrm>
              <a:off x="9229725" y="5625088"/>
              <a:ext cx="0" cy="469205"/>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339" name="Oval 338"/>
            <p:cNvSpPr/>
            <p:nvPr/>
          </p:nvSpPr>
          <p:spPr>
            <a:xfrm>
              <a:off x="9149841" y="5998668"/>
              <a:ext cx="152400" cy="152400"/>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42" name="Straight Connector 341"/>
            <p:cNvCxnSpPr/>
            <p:nvPr/>
          </p:nvCxnSpPr>
          <p:spPr>
            <a:xfrm>
              <a:off x="8763000" y="5642319"/>
              <a:ext cx="457200" cy="0"/>
            </a:xfrm>
            <a:prstGeom prst="line">
              <a:avLst/>
            </a:prstGeom>
            <a:ln w="571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grpSp>
      <p:sp>
        <p:nvSpPr>
          <p:cNvPr id="3" name="Rectangle 2"/>
          <p:cNvSpPr/>
          <p:nvPr/>
        </p:nvSpPr>
        <p:spPr>
          <a:xfrm>
            <a:off x="409046" y="3383753"/>
            <a:ext cx="5382154" cy="3297022"/>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04800" y="2905780"/>
            <a:ext cx="2374111" cy="523220"/>
          </a:xfrm>
          <a:prstGeom prst="rect">
            <a:avLst/>
          </a:prstGeom>
          <a:noFill/>
        </p:spPr>
        <p:txBody>
          <a:bodyPr wrap="none" rtlCol="0">
            <a:spAutoFit/>
          </a:bodyPr>
          <a:lstStyle/>
          <a:p>
            <a:r>
              <a:rPr lang="en-US" sz="2800" i="1" dirty="0">
                <a:solidFill>
                  <a:schemeClr val="accent1">
                    <a:lumMod val="50000"/>
                  </a:schemeClr>
                </a:solidFill>
              </a:rPr>
              <a:t>Traffic demand</a:t>
            </a:r>
          </a:p>
        </p:txBody>
      </p:sp>
      <p:sp>
        <p:nvSpPr>
          <p:cNvPr id="262" name="Rectangle 261"/>
          <p:cNvSpPr/>
          <p:nvPr/>
        </p:nvSpPr>
        <p:spPr>
          <a:xfrm>
            <a:off x="6223298" y="1293514"/>
            <a:ext cx="4971671" cy="3537500"/>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6" name="TextBox 265"/>
          <p:cNvSpPr txBox="1"/>
          <p:nvPr/>
        </p:nvSpPr>
        <p:spPr>
          <a:xfrm>
            <a:off x="6099862" y="818695"/>
            <a:ext cx="3175100" cy="523220"/>
          </a:xfrm>
          <a:prstGeom prst="rect">
            <a:avLst/>
          </a:prstGeom>
          <a:noFill/>
        </p:spPr>
        <p:txBody>
          <a:bodyPr wrap="none" rtlCol="0">
            <a:spAutoFit/>
          </a:bodyPr>
          <a:lstStyle/>
          <a:p>
            <a:r>
              <a:rPr lang="en-US" sz="2800" i="1" dirty="0">
                <a:solidFill>
                  <a:schemeClr val="accent1">
                    <a:lumMod val="50000"/>
                  </a:schemeClr>
                </a:solidFill>
              </a:rPr>
              <a:t>Topology constraints</a:t>
            </a:r>
          </a:p>
        </p:txBody>
      </p:sp>
      <p:sp>
        <p:nvSpPr>
          <p:cNvPr id="275" name="Rectangle 274"/>
          <p:cNvSpPr/>
          <p:nvPr/>
        </p:nvSpPr>
        <p:spPr>
          <a:xfrm>
            <a:off x="409046" y="1405807"/>
            <a:ext cx="5382154" cy="1477726"/>
          </a:xfrm>
          <a:prstGeom prst="rect">
            <a:avLst/>
          </a:prstGeom>
          <a:noFill/>
          <a:ln w="190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6" name="TextBox 275"/>
          <p:cNvSpPr txBox="1"/>
          <p:nvPr/>
        </p:nvSpPr>
        <p:spPr>
          <a:xfrm>
            <a:off x="300073" y="990600"/>
            <a:ext cx="1465466" cy="523220"/>
          </a:xfrm>
          <a:prstGeom prst="rect">
            <a:avLst/>
          </a:prstGeom>
          <a:noFill/>
        </p:spPr>
        <p:txBody>
          <a:bodyPr wrap="none" rtlCol="0">
            <a:spAutoFit/>
          </a:bodyPr>
          <a:lstStyle/>
          <a:p>
            <a:r>
              <a:rPr lang="en-US" sz="2800" i="1" dirty="0">
                <a:solidFill>
                  <a:schemeClr val="accent1">
                    <a:lumMod val="50000"/>
                  </a:schemeClr>
                </a:solidFill>
              </a:rPr>
              <a:t>Land use</a:t>
            </a:r>
          </a:p>
        </p:txBody>
      </p:sp>
    </p:spTree>
    <p:extLst>
      <p:ext uri="{BB962C8B-B14F-4D97-AF65-F5344CB8AC3E}">
        <p14:creationId xmlns:p14="http://schemas.microsoft.com/office/powerpoint/2010/main" val="27930790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55"/>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8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23"/>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46037"/>
            <a:ext cx="10515600" cy="1325563"/>
          </a:xfrm>
        </p:spPr>
        <p:txBody>
          <a:bodyPr/>
          <a:lstStyle/>
          <a:p>
            <a:r>
              <a:rPr lang="en-US" dirty="0"/>
              <a:t>Related work - street m</a:t>
            </a:r>
            <a:r>
              <a:rPr lang="en-US" altLang="zh-CN" dirty="0"/>
              <a:t>odeling</a:t>
            </a:r>
            <a:endParaRPr lang="en-US" dirty="0"/>
          </a:p>
        </p:txBody>
      </p:sp>
      <p:sp>
        <p:nvSpPr>
          <p:cNvPr id="6" name="Rectangle 5"/>
          <p:cNvSpPr/>
          <p:nvPr/>
        </p:nvSpPr>
        <p:spPr>
          <a:xfrm>
            <a:off x="7696200" y="5963719"/>
            <a:ext cx="4288033" cy="523220"/>
          </a:xfrm>
          <a:prstGeom prst="rect">
            <a:avLst/>
          </a:prstGeom>
        </p:spPr>
        <p:txBody>
          <a:bodyPr wrap="none">
            <a:spAutoFit/>
          </a:bodyPr>
          <a:lstStyle/>
          <a:p>
            <a:r>
              <a:rPr lang="en-US" sz="2800" dirty="0"/>
              <a:t>Modifying existing networks</a:t>
            </a:r>
          </a:p>
        </p:txBody>
      </p:sp>
      <p:pic>
        <p:nvPicPr>
          <p:cNvPr id="4" name="Picture 3"/>
          <p:cNvPicPr>
            <a:picLocks noChangeAspect="1"/>
          </p:cNvPicPr>
          <p:nvPr/>
        </p:nvPicPr>
        <p:blipFill>
          <a:blip r:embed="rId3"/>
          <a:stretch>
            <a:fillRect/>
          </a:stretch>
        </p:blipFill>
        <p:spPr>
          <a:xfrm>
            <a:off x="761359" y="3038834"/>
            <a:ext cx="1086822" cy="1067151"/>
          </a:xfrm>
          <a:prstGeom prst="rect">
            <a:avLst/>
          </a:prstGeom>
        </p:spPr>
      </p:pic>
      <p:pic>
        <p:nvPicPr>
          <p:cNvPr id="8" name="Picture 7"/>
          <p:cNvPicPr>
            <a:picLocks noChangeAspect="1"/>
          </p:cNvPicPr>
          <p:nvPr/>
        </p:nvPicPr>
        <p:blipFill>
          <a:blip r:embed="rId4"/>
          <a:stretch>
            <a:fillRect/>
          </a:stretch>
        </p:blipFill>
        <p:spPr>
          <a:xfrm>
            <a:off x="1890596" y="3038834"/>
            <a:ext cx="1081703" cy="1067151"/>
          </a:xfrm>
          <a:prstGeom prst="rect">
            <a:avLst/>
          </a:prstGeom>
        </p:spPr>
      </p:pic>
      <p:sp>
        <p:nvSpPr>
          <p:cNvPr id="17" name="TextBox 16"/>
          <p:cNvSpPr txBox="1"/>
          <p:nvPr/>
        </p:nvSpPr>
        <p:spPr>
          <a:xfrm>
            <a:off x="977180" y="4086808"/>
            <a:ext cx="1658339" cy="338554"/>
          </a:xfrm>
          <a:prstGeom prst="rect">
            <a:avLst/>
          </a:prstGeom>
          <a:noFill/>
        </p:spPr>
        <p:txBody>
          <a:bodyPr wrap="none" rtlCol="0">
            <a:spAutoFit/>
          </a:bodyPr>
          <a:lstStyle/>
          <a:p>
            <a:r>
              <a:rPr lang="en-US" sz="1600" dirty="0"/>
              <a:t>[Chen et al. 2008]</a:t>
            </a:r>
          </a:p>
        </p:txBody>
      </p:sp>
      <p:pic>
        <p:nvPicPr>
          <p:cNvPr id="19" name="Picture 18"/>
          <p:cNvPicPr>
            <a:picLocks noChangeAspect="1"/>
          </p:cNvPicPr>
          <p:nvPr/>
        </p:nvPicPr>
        <p:blipFill rotWithShape="1">
          <a:blip r:embed="rId5"/>
          <a:srcRect l="264" t="-7270" r="-264" b="25220"/>
          <a:stretch/>
        </p:blipFill>
        <p:spPr>
          <a:xfrm>
            <a:off x="817778" y="1524000"/>
            <a:ext cx="2105880" cy="1083956"/>
          </a:xfrm>
          <a:prstGeom prst="rect">
            <a:avLst/>
          </a:prstGeom>
        </p:spPr>
      </p:pic>
      <p:sp>
        <p:nvSpPr>
          <p:cNvPr id="49" name="TextBox 48"/>
          <p:cNvSpPr txBox="1"/>
          <p:nvPr/>
        </p:nvSpPr>
        <p:spPr>
          <a:xfrm>
            <a:off x="780218" y="2542930"/>
            <a:ext cx="2233688" cy="338554"/>
          </a:xfrm>
          <a:prstGeom prst="rect">
            <a:avLst/>
          </a:prstGeom>
          <a:noFill/>
        </p:spPr>
        <p:txBody>
          <a:bodyPr wrap="none" rtlCol="0">
            <a:spAutoFit/>
          </a:bodyPr>
          <a:lstStyle/>
          <a:p>
            <a:r>
              <a:rPr lang="en-US" sz="1600" dirty="0"/>
              <a:t>[Parish and Muller 2001]</a:t>
            </a:r>
          </a:p>
        </p:txBody>
      </p:sp>
      <p:pic>
        <p:nvPicPr>
          <p:cNvPr id="23" name="Picture 22"/>
          <p:cNvPicPr>
            <a:picLocks noChangeAspect="1"/>
          </p:cNvPicPr>
          <p:nvPr/>
        </p:nvPicPr>
        <p:blipFill rotWithShape="1">
          <a:blip r:embed="rId6"/>
          <a:srcRect b="23981"/>
          <a:stretch/>
        </p:blipFill>
        <p:spPr>
          <a:xfrm>
            <a:off x="858577" y="4539933"/>
            <a:ext cx="2007743" cy="1054362"/>
          </a:xfrm>
          <a:prstGeom prst="rect">
            <a:avLst/>
          </a:prstGeom>
        </p:spPr>
      </p:pic>
      <p:sp>
        <p:nvSpPr>
          <p:cNvPr id="50" name="TextBox 49"/>
          <p:cNvSpPr txBox="1"/>
          <p:nvPr/>
        </p:nvSpPr>
        <p:spPr>
          <a:xfrm>
            <a:off x="885081" y="5556681"/>
            <a:ext cx="1791901" cy="338554"/>
          </a:xfrm>
          <a:prstGeom prst="rect">
            <a:avLst/>
          </a:prstGeom>
          <a:noFill/>
        </p:spPr>
        <p:txBody>
          <a:bodyPr wrap="none" rtlCol="0">
            <a:spAutoFit/>
          </a:bodyPr>
          <a:lstStyle/>
          <a:p>
            <a:r>
              <a:rPr lang="en-US" sz="1600" dirty="0"/>
              <a:t>[Weber et al. 2009]</a:t>
            </a:r>
          </a:p>
        </p:txBody>
      </p:sp>
      <p:sp>
        <p:nvSpPr>
          <p:cNvPr id="32" name="TextBox 31"/>
          <p:cNvSpPr txBox="1"/>
          <p:nvPr/>
        </p:nvSpPr>
        <p:spPr>
          <a:xfrm>
            <a:off x="228600" y="5830956"/>
            <a:ext cx="3204403" cy="523220"/>
          </a:xfrm>
          <a:prstGeom prst="rect">
            <a:avLst/>
          </a:prstGeom>
          <a:noFill/>
        </p:spPr>
        <p:txBody>
          <a:bodyPr wrap="none" rtlCol="0">
            <a:spAutoFit/>
          </a:bodyPr>
          <a:lstStyle/>
          <a:p>
            <a:r>
              <a:rPr lang="en-US" sz="2800" dirty="0"/>
              <a:t>Procedural modeling</a:t>
            </a:r>
          </a:p>
        </p:txBody>
      </p:sp>
      <p:sp>
        <p:nvSpPr>
          <p:cNvPr id="51" name="TextBox 50"/>
          <p:cNvSpPr txBox="1"/>
          <p:nvPr/>
        </p:nvSpPr>
        <p:spPr>
          <a:xfrm>
            <a:off x="4310457" y="2905780"/>
            <a:ext cx="2395143" cy="523220"/>
          </a:xfrm>
          <a:prstGeom prst="rect">
            <a:avLst/>
          </a:prstGeom>
          <a:noFill/>
        </p:spPr>
        <p:txBody>
          <a:bodyPr wrap="none" rtlCol="0">
            <a:spAutoFit/>
          </a:bodyPr>
          <a:lstStyle/>
          <a:p>
            <a:r>
              <a:rPr lang="en-US" sz="2800" dirty="0"/>
              <a:t>Example-based</a:t>
            </a:r>
          </a:p>
        </p:txBody>
      </p:sp>
      <p:grpSp>
        <p:nvGrpSpPr>
          <p:cNvPr id="55" name="Group 54"/>
          <p:cNvGrpSpPr/>
          <p:nvPr/>
        </p:nvGrpSpPr>
        <p:grpSpPr>
          <a:xfrm>
            <a:off x="8824103" y="3300561"/>
            <a:ext cx="1915653" cy="1304809"/>
            <a:chOff x="3944035" y="1597099"/>
            <a:chExt cx="1915653" cy="1304809"/>
          </a:xfrm>
        </p:grpSpPr>
        <p:pic>
          <p:nvPicPr>
            <p:cNvPr id="56" name="Picture 55"/>
            <p:cNvPicPr>
              <a:picLocks noChangeAspect="1"/>
            </p:cNvPicPr>
            <p:nvPr/>
          </p:nvPicPr>
          <p:blipFill>
            <a:blip r:embed="rId7"/>
            <a:stretch>
              <a:fillRect/>
            </a:stretch>
          </p:blipFill>
          <p:spPr>
            <a:xfrm>
              <a:off x="3973132" y="1597099"/>
              <a:ext cx="1886556" cy="1008979"/>
            </a:xfrm>
            <a:prstGeom prst="rect">
              <a:avLst/>
            </a:prstGeom>
          </p:spPr>
        </p:pic>
        <p:sp>
          <p:nvSpPr>
            <p:cNvPr id="57" name="Rectangle 56"/>
            <p:cNvSpPr/>
            <p:nvPr/>
          </p:nvSpPr>
          <p:spPr>
            <a:xfrm>
              <a:off x="3944035" y="2563354"/>
              <a:ext cx="1915653" cy="338554"/>
            </a:xfrm>
            <a:prstGeom prst="rect">
              <a:avLst/>
            </a:prstGeom>
          </p:spPr>
          <p:txBody>
            <a:bodyPr wrap="none">
              <a:spAutoFit/>
            </a:bodyPr>
            <a:lstStyle/>
            <a:p>
              <a:r>
                <a:rPr lang="en-US" sz="1600" dirty="0"/>
                <a:t>[</a:t>
              </a:r>
              <a:r>
                <a:rPr lang="en-US" sz="1600" dirty="0" err="1"/>
                <a:t>Vanegas</a:t>
              </a:r>
              <a:r>
                <a:rPr lang="en-US" sz="1600" dirty="0"/>
                <a:t> et al. 2012]</a:t>
              </a:r>
            </a:p>
          </p:txBody>
        </p:sp>
      </p:grpSp>
      <p:pic>
        <p:nvPicPr>
          <p:cNvPr id="58" name="Picture 57"/>
          <p:cNvPicPr>
            <a:picLocks noChangeAspect="1"/>
          </p:cNvPicPr>
          <p:nvPr/>
        </p:nvPicPr>
        <p:blipFill>
          <a:blip r:embed="rId8"/>
          <a:stretch>
            <a:fillRect/>
          </a:stretch>
        </p:blipFill>
        <p:spPr>
          <a:xfrm>
            <a:off x="3994915" y="1360967"/>
            <a:ext cx="3015485" cy="1304072"/>
          </a:xfrm>
          <a:prstGeom prst="rect">
            <a:avLst/>
          </a:prstGeom>
        </p:spPr>
      </p:pic>
      <p:sp>
        <p:nvSpPr>
          <p:cNvPr id="59" name="TextBox 58"/>
          <p:cNvSpPr txBox="1"/>
          <p:nvPr/>
        </p:nvSpPr>
        <p:spPr>
          <a:xfrm>
            <a:off x="4667926" y="2631726"/>
            <a:ext cx="1680204" cy="338554"/>
          </a:xfrm>
          <a:prstGeom prst="rect">
            <a:avLst/>
          </a:prstGeom>
          <a:noFill/>
        </p:spPr>
        <p:txBody>
          <a:bodyPr wrap="none" rtlCol="0">
            <a:spAutoFit/>
          </a:bodyPr>
          <a:lstStyle/>
          <a:p>
            <a:r>
              <a:rPr lang="en-US" sz="1600" dirty="0"/>
              <a:t>[</a:t>
            </a:r>
            <a:r>
              <a:rPr lang="en-US" sz="1600" dirty="0" err="1"/>
              <a:t>Aliaga</a:t>
            </a:r>
            <a:r>
              <a:rPr lang="en-US" sz="1600" dirty="0"/>
              <a:t> et al 2008]</a:t>
            </a:r>
          </a:p>
        </p:txBody>
      </p:sp>
      <p:pic>
        <p:nvPicPr>
          <p:cNvPr id="60" name="Picture 59"/>
          <p:cNvPicPr>
            <a:picLocks noChangeAspect="1"/>
          </p:cNvPicPr>
          <p:nvPr/>
        </p:nvPicPr>
        <p:blipFill>
          <a:blip r:embed="rId9"/>
          <a:stretch>
            <a:fillRect/>
          </a:stretch>
        </p:blipFill>
        <p:spPr>
          <a:xfrm>
            <a:off x="4046281" y="4343400"/>
            <a:ext cx="3040319" cy="1005332"/>
          </a:xfrm>
          <a:prstGeom prst="rect">
            <a:avLst/>
          </a:prstGeom>
        </p:spPr>
      </p:pic>
      <p:sp>
        <p:nvSpPr>
          <p:cNvPr id="61" name="TextBox 60"/>
          <p:cNvSpPr txBox="1"/>
          <p:nvPr/>
        </p:nvSpPr>
        <p:spPr>
          <a:xfrm>
            <a:off x="4682634" y="5323728"/>
            <a:ext cx="1864357" cy="338554"/>
          </a:xfrm>
          <a:prstGeom prst="rect">
            <a:avLst/>
          </a:prstGeom>
          <a:noFill/>
        </p:spPr>
        <p:txBody>
          <a:bodyPr wrap="none" rtlCol="0">
            <a:spAutoFit/>
          </a:bodyPr>
          <a:lstStyle/>
          <a:p>
            <a:r>
              <a:rPr lang="en-US" sz="1600" dirty="0"/>
              <a:t>[</a:t>
            </a:r>
            <a:r>
              <a:rPr lang="en-US" sz="1600" dirty="0" err="1"/>
              <a:t>Vanegas</a:t>
            </a:r>
            <a:r>
              <a:rPr lang="en-US" sz="1600" dirty="0"/>
              <a:t> et al 2009]</a:t>
            </a:r>
          </a:p>
        </p:txBody>
      </p:sp>
      <p:sp>
        <p:nvSpPr>
          <p:cNvPr id="62" name="TextBox 61"/>
          <p:cNvSpPr txBox="1"/>
          <p:nvPr/>
        </p:nvSpPr>
        <p:spPr>
          <a:xfrm>
            <a:off x="3989135" y="5592084"/>
            <a:ext cx="3251659" cy="523220"/>
          </a:xfrm>
          <a:prstGeom prst="rect">
            <a:avLst/>
          </a:prstGeom>
          <a:noFill/>
        </p:spPr>
        <p:txBody>
          <a:bodyPr wrap="none" rtlCol="0">
            <a:spAutoFit/>
          </a:bodyPr>
          <a:lstStyle/>
          <a:p>
            <a:r>
              <a:rPr lang="en-US" sz="2800" dirty="0"/>
              <a:t>Behavioral modeling</a:t>
            </a:r>
          </a:p>
        </p:txBody>
      </p:sp>
      <p:sp>
        <p:nvSpPr>
          <p:cNvPr id="70" name="Rectangle 69"/>
          <p:cNvSpPr/>
          <p:nvPr/>
        </p:nvSpPr>
        <p:spPr>
          <a:xfrm>
            <a:off x="8583564" y="5668858"/>
            <a:ext cx="2439770" cy="338554"/>
          </a:xfrm>
          <a:prstGeom prst="rect">
            <a:avLst/>
          </a:prstGeom>
        </p:spPr>
        <p:txBody>
          <a:bodyPr wrap="none">
            <a:spAutoFit/>
          </a:bodyPr>
          <a:lstStyle/>
          <a:p>
            <a:r>
              <a:rPr lang="en-US" sz="1600" dirty="0"/>
              <a:t>[Garcia-Dorado et al. 2014]</a:t>
            </a:r>
          </a:p>
        </p:txBody>
      </p:sp>
      <p:grpSp>
        <p:nvGrpSpPr>
          <p:cNvPr id="71" name="Group 70"/>
          <p:cNvGrpSpPr/>
          <p:nvPr/>
        </p:nvGrpSpPr>
        <p:grpSpPr>
          <a:xfrm>
            <a:off x="7654671" y="1086678"/>
            <a:ext cx="2065204" cy="1280186"/>
            <a:chOff x="3945068" y="3147188"/>
            <a:chExt cx="2065204" cy="1280186"/>
          </a:xfrm>
        </p:grpSpPr>
        <p:pic>
          <p:nvPicPr>
            <p:cNvPr id="72" name="Picture 71"/>
            <p:cNvPicPr>
              <a:picLocks noChangeAspect="1"/>
            </p:cNvPicPr>
            <p:nvPr/>
          </p:nvPicPr>
          <p:blipFill>
            <a:blip r:embed="rId10"/>
            <a:stretch>
              <a:fillRect/>
            </a:stretch>
          </p:blipFill>
          <p:spPr>
            <a:xfrm>
              <a:off x="3945068" y="3147188"/>
              <a:ext cx="2065204" cy="967671"/>
            </a:xfrm>
            <a:prstGeom prst="rect">
              <a:avLst/>
            </a:prstGeom>
          </p:spPr>
        </p:pic>
        <p:sp>
          <p:nvSpPr>
            <p:cNvPr id="73" name="Rectangle 72"/>
            <p:cNvSpPr/>
            <p:nvPr/>
          </p:nvSpPr>
          <p:spPr>
            <a:xfrm>
              <a:off x="4168026" y="4088820"/>
              <a:ext cx="1619289" cy="338554"/>
            </a:xfrm>
            <a:prstGeom prst="rect">
              <a:avLst/>
            </a:prstGeom>
          </p:spPr>
          <p:txBody>
            <a:bodyPr wrap="none">
              <a:spAutoFit/>
            </a:bodyPr>
            <a:lstStyle/>
            <a:p>
              <a:r>
                <a:rPr lang="en-US" sz="1600" dirty="0"/>
                <a:t>[Yang et al. 2013]</a:t>
              </a:r>
            </a:p>
          </p:txBody>
        </p:sp>
      </p:grpSp>
      <p:grpSp>
        <p:nvGrpSpPr>
          <p:cNvPr id="74" name="Group 73"/>
          <p:cNvGrpSpPr/>
          <p:nvPr/>
        </p:nvGrpSpPr>
        <p:grpSpPr>
          <a:xfrm>
            <a:off x="9840362" y="1092044"/>
            <a:ext cx="2001463" cy="1274820"/>
            <a:chOff x="6130759" y="3152554"/>
            <a:chExt cx="2001463" cy="1274820"/>
          </a:xfrm>
        </p:grpSpPr>
        <p:pic>
          <p:nvPicPr>
            <p:cNvPr id="75" name="Picture 74"/>
            <p:cNvPicPr>
              <a:picLocks noChangeAspect="1"/>
            </p:cNvPicPr>
            <p:nvPr/>
          </p:nvPicPr>
          <p:blipFill>
            <a:blip r:embed="rId11"/>
            <a:stretch>
              <a:fillRect/>
            </a:stretch>
          </p:blipFill>
          <p:spPr>
            <a:xfrm>
              <a:off x="6130759" y="3152554"/>
              <a:ext cx="2001463" cy="962305"/>
            </a:xfrm>
            <a:prstGeom prst="rect">
              <a:avLst/>
            </a:prstGeom>
          </p:spPr>
        </p:pic>
        <p:sp>
          <p:nvSpPr>
            <p:cNvPr id="76" name="Rectangle 75"/>
            <p:cNvSpPr/>
            <p:nvPr/>
          </p:nvSpPr>
          <p:spPr>
            <a:xfrm>
              <a:off x="6311586" y="4088820"/>
              <a:ext cx="1639808" cy="338554"/>
            </a:xfrm>
            <a:prstGeom prst="rect">
              <a:avLst/>
            </a:prstGeom>
          </p:spPr>
          <p:txBody>
            <a:bodyPr wrap="none">
              <a:spAutoFit/>
            </a:bodyPr>
            <a:lstStyle/>
            <a:p>
              <a:r>
                <a:rPr lang="en-US" sz="1600" dirty="0"/>
                <a:t>[Peng et al. 2014]</a:t>
              </a:r>
            </a:p>
          </p:txBody>
        </p:sp>
      </p:grpSp>
      <p:sp>
        <p:nvSpPr>
          <p:cNvPr id="77" name="TextBox 76"/>
          <p:cNvSpPr txBox="1"/>
          <p:nvPr/>
        </p:nvSpPr>
        <p:spPr>
          <a:xfrm>
            <a:off x="8687037" y="2293141"/>
            <a:ext cx="2593852" cy="523220"/>
          </a:xfrm>
          <a:prstGeom prst="rect">
            <a:avLst/>
          </a:prstGeom>
          <a:noFill/>
        </p:spPr>
        <p:txBody>
          <a:bodyPr wrap="none" rtlCol="0">
            <a:spAutoFit/>
          </a:bodyPr>
          <a:lstStyle/>
          <a:p>
            <a:r>
              <a:rPr lang="en-US" sz="2800" dirty="0"/>
              <a:t>Parcel modeling</a:t>
            </a:r>
          </a:p>
        </p:txBody>
      </p:sp>
      <p:pic>
        <p:nvPicPr>
          <p:cNvPr id="78" name="Picture 77"/>
          <p:cNvPicPr>
            <a:picLocks noChangeAspect="1"/>
          </p:cNvPicPr>
          <p:nvPr/>
        </p:nvPicPr>
        <p:blipFill>
          <a:blip r:embed="rId12"/>
          <a:stretch>
            <a:fillRect/>
          </a:stretch>
        </p:blipFill>
        <p:spPr>
          <a:xfrm>
            <a:off x="8259220" y="4698644"/>
            <a:ext cx="3044143" cy="991252"/>
          </a:xfrm>
          <a:prstGeom prst="rect">
            <a:avLst/>
          </a:prstGeom>
        </p:spPr>
      </p:pic>
    </p:spTree>
    <p:extLst>
      <p:ext uri="{BB962C8B-B14F-4D97-AF65-F5344CB8AC3E}">
        <p14:creationId xmlns:p14="http://schemas.microsoft.com/office/powerpoint/2010/main" val="2315003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2"/>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1"/>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59"/>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6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62"/>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71"/>
                                        </p:tgtEl>
                                        <p:attrNameLst>
                                          <p:attrName>style.visibility</p:attrName>
                                        </p:attrNameLst>
                                      </p:cBhvr>
                                      <p:to>
                                        <p:strVal val="visible"/>
                                      </p:to>
                                    </p:set>
                                  </p:childTnLst>
                                </p:cTn>
                              </p:par>
                              <p:par>
                                <p:cTn id="41" presetID="1" presetClass="entr" presetSubtype="0" fill="hold" nodeType="withEffect">
                                  <p:stCondLst>
                                    <p:cond delay="0"/>
                                  </p:stCondLst>
                                  <p:childTnLst>
                                    <p:set>
                                      <p:cBhvr>
                                        <p:cTn id="42" dur="1" fill="hold">
                                          <p:stCondLst>
                                            <p:cond delay="0"/>
                                          </p:stCondLst>
                                        </p:cTn>
                                        <p:tgtEl>
                                          <p:spTgt spid="74"/>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77"/>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6"/>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5"/>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70"/>
                                        </p:tgtEl>
                                        <p:attrNameLst>
                                          <p:attrName>style.visibility</p:attrName>
                                        </p:attrNameLst>
                                      </p:cBhvr>
                                      <p:to>
                                        <p:strVal val="visible"/>
                                      </p:to>
                                    </p:set>
                                  </p:childTnLst>
                                </p:cTn>
                              </p:par>
                              <p:par>
                                <p:cTn id="53" presetID="1" presetClass="entr" presetSubtype="0" fill="hold" nodeType="withEffect">
                                  <p:stCondLst>
                                    <p:cond delay="0"/>
                                  </p:stCondLst>
                                  <p:childTnLst>
                                    <p:set>
                                      <p:cBhvr>
                                        <p:cTn id="54" dur="1" fill="hold">
                                          <p:stCondLst>
                                            <p:cond delay="0"/>
                                          </p:stCondLst>
                                        </p:cTn>
                                        <p:tgtEl>
                                          <p:spTgt spid="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7" grpId="0"/>
      <p:bldP spid="49" grpId="0"/>
      <p:bldP spid="50" grpId="0"/>
      <p:bldP spid="32" grpId="0"/>
      <p:bldP spid="51" grpId="0"/>
      <p:bldP spid="59" grpId="0"/>
      <p:bldP spid="61" grpId="0"/>
      <p:bldP spid="62" grpId="0"/>
      <p:bldP spid="70" grpId="0"/>
      <p:bldP spid="77"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54177</TotalTime>
  <Words>5021</Words>
  <Application>Microsoft Office PowerPoint</Application>
  <PresentationFormat>Widescreen</PresentationFormat>
  <Paragraphs>464</Paragraphs>
  <Slides>44</Slides>
  <Notes>41</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0</vt:i4>
      </vt:variant>
      <vt:variant>
        <vt:lpstr>Slide Titles</vt:lpstr>
      </vt:variant>
      <vt:variant>
        <vt:i4>44</vt:i4>
      </vt:variant>
    </vt:vector>
  </HeadingPairs>
  <TitlesOfParts>
    <vt:vector size="50" baseType="lpstr">
      <vt:lpstr>宋体</vt:lpstr>
      <vt:lpstr>Arial</vt:lpstr>
      <vt:lpstr>Calibri</vt:lpstr>
      <vt:lpstr>Calibri Light</vt:lpstr>
      <vt:lpstr>Cambria Math</vt:lpstr>
      <vt:lpstr>Office Theme</vt:lpstr>
      <vt:lpstr>Computational Network Design from Functional Specifications</vt:lpstr>
      <vt:lpstr>Functions of street networks</vt:lpstr>
      <vt:lpstr>Understanding current design practices</vt:lpstr>
      <vt:lpstr>Current practice: iterative network design</vt:lpstr>
      <vt:lpstr>Our solution</vt:lpstr>
      <vt:lpstr>Functional specifications</vt:lpstr>
      <vt:lpstr>Functional specifications</vt:lpstr>
      <vt:lpstr>Functional specifications</vt:lpstr>
      <vt:lpstr>Related work - street modeling</vt:lpstr>
      <vt:lpstr>Related work - street modeling</vt:lpstr>
      <vt:lpstr>Related work - layout modeling</vt:lpstr>
      <vt:lpstr>PowerPoint Presentation</vt:lpstr>
      <vt:lpstr>A discretized view</vt:lpstr>
      <vt:lpstr>IP-based network design</vt:lpstr>
      <vt:lpstr>IP problem statement</vt:lpstr>
      <vt:lpstr>Valid network requirements</vt:lpstr>
      <vt:lpstr>Modeling the coverage constraint</vt:lpstr>
      <vt:lpstr>Modeling the connectivity constraint</vt:lpstr>
      <vt:lpstr>Energy function</vt:lpstr>
      <vt:lpstr>Enhance interior-to-interior traffic</vt:lpstr>
      <vt:lpstr>Functional specifications</vt:lpstr>
      <vt:lpstr>PowerPoint Presentation</vt:lpstr>
      <vt:lpstr>Street networks for different functional goals</vt:lpstr>
      <vt:lpstr>Design study</vt:lpstr>
      <vt:lpstr>Design study</vt:lpstr>
      <vt:lpstr>Design study</vt:lpstr>
      <vt:lpstr>Conclusions</vt:lpstr>
      <vt:lpstr>Acknowledgements</vt:lpstr>
      <vt:lpstr>PowerPoint Presentation</vt:lpstr>
      <vt:lpstr>Thank you!</vt:lpstr>
      <vt:lpstr>Backup slides</vt:lpstr>
      <vt:lpstr>Work in progress: floorplans</vt:lpstr>
      <vt:lpstr>PowerPoint Presentation</vt:lpstr>
      <vt:lpstr>PowerPoint Presentation</vt:lpstr>
      <vt:lpstr>Related work - street modeling</vt:lpstr>
      <vt:lpstr>Related work - layout modeling</vt:lpstr>
      <vt:lpstr>Network design from functional specifications</vt:lpstr>
      <vt:lpstr>Current design practice - keywords</vt:lpstr>
      <vt:lpstr>Our solution</vt:lpstr>
      <vt:lpstr>Valid network requirements</vt:lpstr>
      <vt:lpstr>Modeling connectivity constraint</vt:lpstr>
      <vt:lpstr>Optional quality measures</vt:lpstr>
      <vt:lpstr>Point-to-point constraints</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chihan Peng</dc:creator>
  <cp:lastModifiedBy>chihan Peng</cp:lastModifiedBy>
  <cp:revision>880</cp:revision>
  <dcterms:created xsi:type="dcterms:W3CDTF">2016-06-04T10:06:27Z</dcterms:created>
  <dcterms:modified xsi:type="dcterms:W3CDTF">2016-07-28T22:43:32Z</dcterms:modified>
</cp:coreProperties>
</file>