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5213" cy="42803763"/>
  <p:notesSz cx="15074900" cy="20104100"/>
  <p:defaultTextStyle>
    <a:defPPr>
      <a:defRPr lang="zh-TW"/>
    </a:defPPr>
    <a:lvl1pPr marL="0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1pPr>
    <a:lvl2pPr marL="949742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2pPr>
    <a:lvl3pPr marL="1899483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3pPr>
    <a:lvl4pPr marL="2849225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4pPr>
    <a:lvl5pPr marL="3798966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5pPr>
    <a:lvl6pPr marL="4748708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6pPr>
    <a:lvl7pPr marL="5698449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7pPr>
    <a:lvl8pPr marL="6648191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8pPr>
    <a:lvl9pPr marL="7597932" algn="l" defTabSz="1899483" rtl="0" eaLnBrk="1" latinLnBrk="0" hangingPunct="1">
      <a:defRPr sz="3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2" userDrawn="1">
          <p15:clr>
            <a:srgbClr val="A4A3A4"/>
          </p15:clr>
        </p15:guide>
        <p15:guide id="2" pos="43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AF4"/>
    <a:srgbClr val="031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17" autoAdjust="0"/>
    <p:restoredTop sz="95631" autoAdjust="0"/>
  </p:normalViewPr>
  <p:slideViewPr>
    <p:cSldViewPr>
      <p:cViewPr varScale="1">
        <p:scale>
          <a:sx n="15" d="100"/>
          <a:sy n="15" d="100"/>
        </p:scale>
        <p:origin x="2791" y="113"/>
      </p:cViewPr>
      <p:guideLst>
        <p:guide orient="horz" pos="6132"/>
        <p:guide pos="4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1597" y="13269168"/>
            <a:ext cx="25744772" cy="7155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3195" y="23970108"/>
            <a:ext cx="212015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6660" y="519895"/>
            <a:ext cx="14732067" cy="1437188"/>
          </a:xfrm>
        </p:spPr>
        <p:txBody>
          <a:bodyPr lIns="0" tIns="0" rIns="0" bIns="0"/>
          <a:lstStyle>
            <a:lvl1pPr>
              <a:defRPr sz="933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6660" y="519895"/>
            <a:ext cx="14732067" cy="1437188"/>
          </a:xfrm>
        </p:spPr>
        <p:txBody>
          <a:bodyPr lIns="0" tIns="0" rIns="0" bIns="0"/>
          <a:lstStyle>
            <a:lvl1pPr>
              <a:defRPr sz="933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4397" y="9844866"/>
            <a:ext cx="131752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8301" y="9844866"/>
            <a:ext cx="131752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6660" y="519895"/>
            <a:ext cx="14732067" cy="1437188"/>
          </a:xfrm>
        </p:spPr>
        <p:txBody>
          <a:bodyPr lIns="0" tIns="0" rIns="0" bIns="0"/>
          <a:lstStyle>
            <a:lvl1pPr>
              <a:defRPr sz="933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529" y="10077"/>
            <a:ext cx="30268837" cy="42784835"/>
          </a:xfrm>
          <a:custGeom>
            <a:avLst/>
            <a:gdLst/>
            <a:ahLst/>
            <a:cxnLst/>
            <a:rect l="l" t="t" r="r" b="b"/>
            <a:pathLst>
              <a:path w="15071725" h="20095210">
                <a:moveTo>
                  <a:pt x="15071338" y="0"/>
                </a:moveTo>
                <a:lnTo>
                  <a:pt x="0" y="0"/>
                </a:lnTo>
                <a:lnTo>
                  <a:pt x="0" y="20094626"/>
                </a:lnTo>
                <a:lnTo>
                  <a:pt x="15071338" y="20094626"/>
                </a:lnTo>
                <a:lnTo>
                  <a:pt x="15071338" y="0"/>
                </a:lnTo>
                <a:close/>
              </a:path>
            </a:pathLst>
          </a:custGeom>
          <a:solidFill>
            <a:srgbClr val="031E37"/>
          </a:solidFill>
        </p:spPr>
        <p:txBody>
          <a:bodyPr wrap="square" lIns="0" tIns="0" rIns="0" bIns="0" rtlCol="0"/>
          <a:lstStyle/>
          <a:p>
            <a:endParaRPr sz="7509"/>
          </a:p>
        </p:txBody>
      </p:sp>
      <p:sp>
        <p:nvSpPr>
          <p:cNvPr id="17" name="bg object 17"/>
          <p:cNvSpPr/>
          <p:nvPr/>
        </p:nvSpPr>
        <p:spPr>
          <a:xfrm>
            <a:off x="360434" y="6452088"/>
            <a:ext cx="10897291" cy="10840195"/>
          </a:xfrm>
          <a:custGeom>
            <a:avLst/>
            <a:gdLst/>
            <a:ahLst/>
            <a:cxnLst/>
            <a:rect l="l" t="t" r="r" b="b"/>
            <a:pathLst>
              <a:path w="5426075" h="5091430">
                <a:moveTo>
                  <a:pt x="5425942" y="0"/>
                </a:moveTo>
                <a:lnTo>
                  <a:pt x="0" y="0"/>
                </a:lnTo>
                <a:lnTo>
                  <a:pt x="0" y="5090860"/>
                </a:lnTo>
                <a:lnTo>
                  <a:pt x="5425942" y="5090860"/>
                </a:lnTo>
                <a:lnTo>
                  <a:pt x="5425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509"/>
          </a:p>
        </p:txBody>
      </p:sp>
      <p:sp>
        <p:nvSpPr>
          <p:cNvPr id="18" name="bg object 18"/>
          <p:cNvSpPr/>
          <p:nvPr/>
        </p:nvSpPr>
        <p:spPr>
          <a:xfrm>
            <a:off x="360434" y="17530816"/>
            <a:ext cx="10897291" cy="10760428"/>
          </a:xfrm>
          <a:custGeom>
            <a:avLst/>
            <a:gdLst/>
            <a:ahLst/>
            <a:cxnLst/>
            <a:rect l="l" t="t" r="r" b="b"/>
            <a:pathLst>
              <a:path w="5426075" h="5053965">
                <a:moveTo>
                  <a:pt x="5425942" y="0"/>
                </a:moveTo>
                <a:lnTo>
                  <a:pt x="0" y="0"/>
                </a:lnTo>
                <a:lnTo>
                  <a:pt x="0" y="5053716"/>
                </a:lnTo>
                <a:lnTo>
                  <a:pt x="5425942" y="5053716"/>
                </a:lnTo>
                <a:lnTo>
                  <a:pt x="5425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509"/>
          </a:p>
        </p:txBody>
      </p:sp>
      <p:sp>
        <p:nvSpPr>
          <p:cNvPr id="19" name="bg object 19"/>
          <p:cNvSpPr/>
          <p:nvPr/>
        </p:nvSpPr>
        <p:spPr>
          <a:xfrm>
            <a:off x="360434" y="28539348"/>
            <a:ext cx="10897291" cy="7548116"/>
          </a:xfrm>
          <a:custGeom>
            <a:avLst/>
            <a:gdLst/>
            <a:ahLst/>
            <a:cxnLst/>
            <a:rect l="l" t="t" r="r" b="b"/>
            <a:pathLst>
              <a:path w="5426075" h="3545205">
                <a:moveTo>
                  <a:pt x="5425942" y="0"/>
                </a:moveTo>
                <a:lnTo>
                  <a:pt x="0" y="0"/>
                </a:lnTo>
                <a:lnTo>
                  <a:pt x="0" y="3544785"/>
                </a:lnTo>
                <a:lnTo>
                  <a:pt x="5425942" y="3544785"/>
                </a:lnTo>
                <a:lnTo>
                  <a:pt x="5425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509"/>
          </a:p>
        </p:txBody>
      </p:sp>
      <p:sp>
        <p:nvSpPr>
          <p:cNvPr id="20" name="bg object 20"/>
          <p:cNvSpPr/>
          <p:nvPr/>
        </p:nvSpPr>
        <p:spPr>
          <a:xfrm>
            <a:off x="11509793" y="6452088"/>
            <a:ext cx="18438038" cy="18203091"/>
          </a:xfrm>
          <a:custGeom>
            <a:avLst/>
            <a:gdLst/>
            <a:ahLst/>
            <a:cxnLst/>
            <a:rect l="l" t="t" r="r" b="b"/>
            <a:pathLst>
              <a:path w="9180830" h="8549640">
                <a:moveTo>
                  <a:pt x="9180243" y="0"/>
                </a:moveTo>
                <a:lnTo>
                  <a:pt x="0" y="0"/>
                </a:lnTo>
                <a:lnTo>
                  <a:pt x="0" y="8549512"/>
                </a:lnTo>
                <a:lnTo>
                  <a:pt x="9180243" y="8549512"/>
                </a:lnTo>
                <a:lnTo>
                  <a:pt x="9180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509"/>
          </a:p>
        </p:txBody>
      </p:sp>
      <p:sp>
        <p:nvSpPr>
          <p:cNvPr id="21" name="bg object 21"/>
          <p:cNvSpPr/>
          <p:nvPr/>
        </p:nvSpPr>
        <p:spPr>
          <a:xfrm>
            <a:off x="11509793" y="24981436"/>
            <a:ext cx="18438038" cy="17421643"/>
          </a:xfrm>
          <a:custGeom>
            <a:avLst/>
            <a:gdLst/>
            <a:ahLst/>
            <a:cxnLst/>
            <a:rect l="l" t="t" r="r" b="b"/>
            <a:pathLst>
              <a:path w="9180830" h="8182609">
                <a:moveTo>
                  <a:pt x="9180243" y="0"/>
                </a:moveTo>
                <a:lnTo>
                  <a:pt x="0" y="0"/>
                </a:lnTo>
                <a:lnTo>
                  <a:pt x="0" y="8182040"/>
                </a:lnTo>
                <a:lnTo>
                  <a:pt x="9180243" y="8182040"/>
                </a:lnTo>
                <a:lnTo>
                  <a:pt x="9180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509"/>
          </a:p>
        </p:txBody>
      </p:sp>
      <p:sp>
        <p:nvSpPr>
          <p:cNvPr id="22" name="bg object 22"/>
          <p:cNvSpPr/>
          <p:nvPr/>
        </p:nvSpPr>
        <p:spPr>
          <a:xfrm>
            <a:off x="360434" y="36390558"/>
            <a:ext cx="10897291" cy="6012266"/>
          </a:xfrm>
          <a:custGeom>
            <a:avLst/>
            <a:gdLst/>
            <a:ahLst/>
            <a:cxnLst/>
            <a:rect l="l" t="t" r="r" b="b"/>
            <a:pathLst>
              <a:path w="5426075" h="2823844">
                <a:moveTo>
                  <a:pt x="5425942" y="0"/>
                </a:moveTo>
                <a:lnTo>
                  <a:pt x="0" y="0"/>
                </a:lnTo>
                <a:lnTo>
                  <a:pt x="0" y="2823397"/>
                </a:lnTo>
                <a:lnTo>
                  <a:pt x="5425942" y="2823397"/>
                </a:lnTo>
                <a:lnTo>
                  <a:pt x="5425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50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6660" y="519895"/>
            <a:ext cx="14732067" cy="7155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9041" y="10762518"/>
            <a:ext cx="28529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7908" y="39807503"/>
            <a:ext cx="9692149" cy="57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4398" y="39807503"/>
            <a:ext cx="6966231" cy="57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807336" y="39807503"/>
            <a:ext cx="6966231" cy="57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18195">
        <a:defRPr>
          <a:latin typeface="+mn-lt"/>
          <a:ea typeface="+mn-ea"/>
          <a:cs typeface="+mn-cs"/>
        </a:defRPr>
      </a:lvl2pPr>
      <a:lvl3pPr marL="1836390">
        <a:defRPr>
          <a:latin typeface="+mn-lt"/>
          <a:ea typeface="+mn-ea"/>
          <a:cs typeface="+mn-cs"/>
        </a:defRPr>
      </a:lvl3pPr>
      <a:lvl4pPr marL="2754584">
        <a:defRPr>
          <a:latin typeface="+mn-lt"/>
          <a:ea typeface="+mn-ea"/>
          <a:cs typeface="+mn-cs"/>
        </a:defRPr>
      </a:lvl4pPr>
      <a:lvl5pPr marL="3672779">
        <a:defRPr>
          <a:latin typeface="+mn-lt"/>
          <a:ea typeface="+mn-ea"/>
          <a:cs typeface="+mn-cs"/>
        </a:defRPr>
      </a:lvl5pPr>
      <a:lvl6pPr marL="4590974">
        <a:defRPr>
          <a:latin typeface="+mn-lt"/>
          <a:ea typeface="+mn-ea"/>
          <a:cs typeface="+mn-cs"/>
        </a:defRPr>
      </a:lvl6pPr>
      <a:lvl7pPr marL="5509169">
        <a:defRPr>
          <a:latin typeface="+mn-lt"/>
          <a:ea typeface="+mn-ea"/>
          <a:cs typeface="+mn-cs"/>
        </a:defRPr>
      </a:lvl7pPr>
      <a:lvl8pPr marL="6427363">
        <a:defRPr>
          <a:latin typeface="+mn-lt"/>
          <a:ea typeface="+mn-ea"/>
          <a:cs typeface="+mn-cs"/>
        </a:defRPr>
      </a:lvl8pPr>
      <a:lvl9pPr marL="73455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18195">
        <a:defRPr>
          <a:latin typeface="+mn-lt"/>
          <a:ea typeface="+mn-ea"/>
          <a:cs typeface="+mn-cs"/>
        </a:defRPr>
      </a:lvl2pPr>
      <a:lvl3pPr marL="1836390">
        <a:defRPr>
          <a:latin typeface="+mn-lt"/>
          <a:ea typeface="+mn-ea"/>
          <a:cs typeface="+mn-cs"/>
        </a:defRPr>
      </a:lvl3pPr>
      <a:lvl4pPr marL="2754584">
        <a:defRPr>
          <a:latin typeface="+mn-lt"/>
          <a:ea typeface="+mn-ea"/>
          <a:cs typeface="+mn-cs"/>
        </a:defRPr>
      </a:lvl4pPr>
      <a:lvl5pPr marL="3672779">
        <a:defRPr>
          <a:latin typeface="+mn-lt"/>
          <a:ea typeface="+mn-ea"/>
          <a:cs typeface="+mn-cs"/>
        </a:defRPr>
      </a:lvl5pPr>
      <a:lvl6pPr marL="4590974">
        <a:defRPr>
          <a:latin typeface="+mn-lt"/>
          <a:ea typeface="+mn-ea"/>
          <a:cs typeface="+mn-cs"/>
        </a:defRPr>
      </a:lvl6pPr>
      <a:lvl7pPr marL="5509169">
        <a:defRPr>
          <a:latin typeface="+mn-lt"/>
          <a:ea typeface="+mn-ea"/>
          <a:cs typeface="+mn-cs"/>
        </a:defRPr>
      </a:lvl7pPr>
      <a:lvl8pPr marL="6427363">
        <a:defRPr>
          <a:latin typeface="+mn-lt"/>
          <a:ea typeface="+mn-ea"/>
          <a:cs typeface="+mn-cs"/>
        </a:defRPr>
      </a:lvl8pPr>
      <a:lvl9pPr marL="73455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31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7E8A901-A2C6-4333-BD1F-7848E80D0BF9}"/>
              </a:ext>
            </a:extLst>
          </p:cNvPr>
          <p:cNvSpPr/>
          <p:nvPr/>
        </p:nvSpPr>
        <p:spPr>
          <a:xfrm>
            <a:off x="324326" y="19616623"/>
            <a:ext cx="29626560" cy="131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88E7BE-D447-4BB9-978A-1DC3F2F1D0A3}"/>
              </a:ext>
            </a:extLst>
          </p:cNvPr>
          <p:cNvSpPr/>
          <p:nvPr/>
        </p:nvSpPr>
        <p:spPr>
          <a:xfrm>
            <a:off x="324326" y="5972887"/>
            <a:ext cx="29626560" cy="1335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882" y="689602"/>
            <a:ext cx="28975448" cy="2311503"/>
          </a:xfrm>
          <a:prstGeom prst="rect">
            <a:avLst/>
          </a:prstGeom>
        </p:spPr>
        <p:txBody>
          <a:bodyPr vert="horz" wrap="square" lIns="0" tIns="24230" rIns="0" bIns="0" rtlCol="0">
            <a:spAutoFit/>
          </a:bodyPr>
          <a:lstStyle/>
          <a:p>
            <a:pPr marL="2396233" marR="10202" indent="-2372003" algn="ctr">
              <a:lnSpc>
                <a:spcPct val="100499"/>
              </a:lnSpc>
              <a:spcBef>
                <a:spcPts val="191"/>
              </a:spcBef>
            </a:pPr>
            <a:r>
              <a:rPr lang="en-US" sz="7200" spc="20" dirty="0"/>
              <a:t>Interactive Relative Pose Estimation for 360◦ Indoor Panoramas through Wall-Wall Matching Selections</a:t>
            </a:r>
            <a:endParaRPr sz="7200"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4403551" y="3401554"/>
            <a:ext cx="21468110" cy="2236881"/>
          </a:xfrm>
          <a:prstGeom prst="rect">
            <a:avLst/>
          </a:prstGeom>
        </p:spPr>
        <p:txBody>
          <a:bodyPr vert="horz" wrap="square" lIns="0" tIns="471855" rIns="0" bIns="0" rtlCol="0">
            <a:spAutoFit/>
          </a:bodyPr>
          <a:lstStyle/>
          <a:p>
            <a:pPr algn="ctr">
              <a:spcBef>
                <a:spcPts val="3715"/>
              </a:spcBef>
            </a:pPr>
            <a:r>
              <a:rPr lang="en-US" sz="5523" b="1" spc="-10" dirty="0">
                <a:solidFill>
                  <a:srgbClr val="FFFFFF"/>
                </a:solidFill>
                <a:latin typeface="Arial"/>
                <a:cs typeface="Arial"/>
              </a:rPr>
              <a:t>Bo-Sheng Chen</a:t>
            </a:r>
            <a:r>
              <a:rPr sz="4820" b="1" spc="-14" baseline="312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5523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5523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5523" b="1" spc="-10" dirty="0">
                <a:solidFill>
                  <a:srgbClr val="FFFFFF"/>
                </a:solidFill>
                <a:latin typeface="Arial"/>
                <a:cs typeface="Arial"/>
              </a:rPr>
              <a:t>Chi-Han Peng</a:t>
            </a:r>
            <a:r>
              <a:rPr sz="4820" b="1" spc="-14" baseline="312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en-US" sz="4820" baseline="31250" dirty="0">
              <a:latin typeface="Arial"/>
              <a:cs typeface="Arial"/>
            </a:endParaRPr>
          </a:p>
          <a:p>
            <a:pPr marL="122426" algn="ctr">
              <a:spcBef>
                <a:spcPts val="2269"/>
              </a:spcBef>
            </a:pPr>
            <a:r>
              <a:rPr lang="en-US" sz="3600" b="1" spc="14" baseline="3333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4000" b="1" spc="10" dirty="0">
                <a:solidFill>
                  <a:srgbClr val="FFFFFF"/>
                </a:solidFill>
                <a:latin typeface="Arial"/>
                <a:cs typeface="Arial"/>
              </a:rPr>
              <a:t>National Yang Ming </a:t>
            </a:r>
            <a:r>
              <a:rPr lang="en-US" sz="4000" b="1" spc="10" dirty="0" err="1">
                <a:solidFill>
                  <a:srgbClr val="FFFFFF"/>
                </a:solidFill>
                <a:latin typeface="Arial"/>
                <a:cs typeface="Arial"/>
              </a:rPr>
              <a:t>Chiao</a:t>
            </a:r>
            <a:r>
              <a:rPr lang="en-US" sz="4000" b="1" spc="10" dirty="0">
                <a:solidFill>
                  <a:srgbClr val="FFFFFF"/>
                </a:solidFill>
                <a:latin typeface="Arial"/>
                <a:cs typeface="Arial"/>
              </a:rPr>
              <a:t> Tung University (NYCU), Taiwan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882" y="7108310"/>
            <a:ext cx="2897544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5" marR="10202">
              <a:spcBef>
                <a:spcPts val="2681"/>
              </a:spcBef>
            </a:pPr>
            <a:r>
              <a:rPr lang="en-US" sz="5000" spc="-20" dirty="0">
                <a:solidFill>
                  <a:srgbClr val="231F20"/>
                </a:solidFill>
                <a:latin typeface="Arial MT"/>
                <a:cs typeface="Arial MT"/>
              </a:rPr>
              <a:t>Estimating the relative camera poses between two </a:t>
            </a:r>
            <a:r>
              <a:rPr lang="en-US" sz="5000" u="sng" spc="-20" dirty="0">
                <a:solidFill>
                  <a:srgbClr val="231F20"/>
                </a:solidFill>
                <a:latin typeface="Arial MT"/>
                <a:cs typeface="Arial MT"/>
              </a:rPr>
              <a:t>sparse</a:t>
            </a:r>
            <a:r>
              <a:rPr lang="en-US" sz="5000" spc="-20" dirty="0">
                <a:solidFill>
                  <a:srgbClr val="231F20"/>
                </a:solidFill>
                <a:latin typeface="Arial MT"/>
                <a:cs typeface="Arial MT"/>
              </a:rPr>
              <a:t> 360° panoramas is very difficult for both traditional 8-point methods and neural networks. However, </a:t>
            </a:r>
            <a:r>
              <a:rPr lang="en-US" sz="5000" b="1" spc="-20" dirty="0">
                <a:solidFill>
                  <a:srgbClr val="231F20"/>
                </a:solidFill>
                <a:latin typeface="Arial MT"/>
                <a:cs typeface="Arial MT"/>
              </a:rPr>
              <a:t>manual baseline </a:t>
            </a:r>
            <a:r>
              <a:rPr lang="en-US" sz="5000" spc="-20" dirty="0">
                <a:solidFill>
                  <a:srgbClr val="231F20"/>
                </a:solidFill>
                <a:latin typeface="Arial MT"/>
                <a:cs typeface="Arial MT"/>
              </a:rPr>
              <a:t>is slow and error prone. </a:t>
            </a:r>
            <a:endParaRPr sz="5000" dirty="0">
              <a:latin typeface="Arial MT"/>
              <a:cs typeface="Arial MT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D6E452B-74C9-48F8-A927-8AA24345F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891" y="4122884"/>
            <a:ext cx="4027515" cy="151555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37A9CA4-2688-4861-8FC1-30CD9AC13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" y="4368036"/>
            <a:ext cx="6309360" cy="12890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9" name="object 5">
            <a:extLst>
              <a:ext uri="{FF2B5EF4-FFF2-40B4-BE49-F238E27FC236}">
                <a16:creationId xmlns:a16="http://schemas.microsoft.com/office/drawing/2014/main" id="{5F50D6BB-E8A7-4679-A6A6-C2D77F5A1C61}"/>
              </a:ext>
            </a:extLst>
          </p:cNvPr>
          <p:cNvSpPr txBox="1"/>
          <p:nvPr/>
        </p:nvSpPr>
        <p:spPr>
          <a:xfrm>
            <a:off x="792558" y="9200222"/>
            <a:ext cx="1217055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5" marR="10202">
              <a:spcBef>
                <a:spcPts val="2681"/>
              </a:spcBef>
            </a:pPr>
            <a:r>
              <a:rPr lang="en-US" altLang="zh-TW" sz="5200" b="1" spc="-10" dirty="0">
                <a:latin typeface="Arial MT"/>
                <a:cs typeface="Arial MT"/>
              </a:rPr>
              <a:t>Challenging cases:</a:t>
            </a:r>
            <a:endParaRPr sz="5200" dirty="0">
              <a:latin typeface="Arial MT"/>
              <a:cs typeface="Arial M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8E2C57-CF13-42C3-A73D-E20712CE7126}"/>
              </a:ext>
            </a:extLst>
          </p:cNvPr>
          <p:cNvSpPr txBox="1"/>
          <p:nvPr/>
        </p:nvSpPr>
        <p:spPr>
          <a:xfrm>
            <a:off x="504671" y="13341860"/>
            <a:ext cx="130327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5000" dirty="0">
                <a:latin typeface="Arial MT"/>
              </a:rPr>
              <a:t>Large camera poses and featureless regions.</a:t>
            </a:r>
            <a:endParaRPr lang="zh-TW" altLang="en-US" sz="5000" dirty="0">
              <a:latin typeface="Arial MT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4D864A7-408C-4769-80A4-A2AEBC6C6228}"/>
              </a:ext>
            </a:extLst>
          </p:cNvPr>
          <p:cNvGrpSpPr>
            <a:grpSpLocks noChangeAspect="1"/>
          </p:cNvGrpSpPr>
          <p:nvPr/>
        </p:nvGrpSpPr>
        <p:grpSpPr>
          <a:xfrm>
            <a:off x="1145871" y="10419553"/>
            <a:ext cx="11750334" cy="2882196"/>
            <a:chOff x="1112705" y="11593739"/>
            <a:chExt cx="12124002" cy="2973851"/>
          </a:xfrm>
        </p:grpSpPr>
        <p:pic>
          <p:nvPicPr>
            <p:cNvPr id="62" name="圖片 29">
              <a:extLst>
                <a:ext uri="{FF2B5EF4-FFF2-40B4-BE49-F238E27FC236}">
                  <a16:creationId xmlns:a16="http://schemas.microsoft.com/office/drawing/2014/main" id="{2F1AA55B-80E8-4899-8A72-EBCA0B724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05" y="11593739"/>
              <a:ext cx="5947701" cy="2973851"/>
            </a:xfrm>
            <a:prstGeom prst="rect">
              <a:avLst/>
            </a:prstGeom>
          </p:spPr>
        </p:pic>
        <p:pic>
          <p:nvPicPr>
            <p:cNvPr id="63" name="圖片 31">
              <a:extLst>
                <a:ext uri="{FF2B5EF4-FFF2-40B4-BE49-F238E27FC236}">
                  <a16:creationId xmlns:a16="http://schemas.microsoft.com/office/drawing/2014/main" id="{1C56475D-B838-4D9D-A83E-ECB33D2C4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006" y="11593739"/>
              <a:ext cx="5947701" cy="2973851"/>
            </a:xfrm>
            <a:prstGeom prst="rect">
              <a:avLst/>
            </a:prstGeom>
          </p:spPr>
        </p:pic>
      </p:grpSp>
      <p:sp>
        <p:nvSpPr>
          <p:cNvPr id="67" name="Speech Bubble: Oval 66">
            <a:extLst>
              <a:ext uri="{FF2B5EF4-FFF2-40B4-BE49-F238E27FC236}">
                <a16:creationId xmlns:a16="http://schemas.microsoft.com/office/drawing/2014/main" id="{EC1347A0-97BC-4CD0-8F16-F471C2552BD6}"/>
              </a:ext>
            </a:extLst>
          </p:cNvPr>
          <p:cNvSpPr/>
          <p:nvPr/>
        </p:nvSpPr>
        <p:spPr>
          <a:xfrm>
            <a:off x="9575006" y="8912047"/>
            <a:ext cx="4724400" cy="1448684"/>
          </a:xfrm>
          <a:prstGeom prst="wedgeEllipseCallout">
            <a:avLst>
              <a:gd name="adj1" fmla="val -23593"/>
              <a:gd name="adj2" fmla="val 6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200" dirty="0"/>
              <a:t>Difficult even for humans!</a:t>
            </a:r>
            <a:endParaRPr lang="zh-TW" altLang="en-US" sz="4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93EF814-E6C4-4066-B3DB-6A3E49D06E2B}"/>
              </a:ext>
            </a:extLst>
          </p:cNvPr>
          <p:cNvSpPr txBox="1"/>
          <p:nvPr/>
        </p:nvSpPr>
        <p:spPr>
          <a:xfrm>
            <a:off x="14147006" y="17711623"/>
            <a:ext cx="155145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5000" dirty="0">
                <a:latin typeface="Arial MT"/>
              </a:rPr>
              <a:t>Failure cases of SOTA traditional and neural methods.</a:t>
            </a:r>
            <a:endParaRPr lang="zh-TW" altLang="en-US" sz="5000" dirty="0">
              <a:latin typeface="Arial M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C1875D-D0E6-445B-B647-F793AEF302DF}"/>
              </a:ext>
            </a:extLst>
          </p:cNvPr>
          <p:cNvSpPr txBox="1"/>
          <p:nvPr/>
        </p:nvSpPr>
        <p:spPr>
          <a:xfrm>
            <a:off x="1145872" y="17522647"/>
            <a:ext cx="117503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5000" b="1" dirty="0">
                <a:latin typeface="Arial MT"/>
              </a:rPr>
              <a:t>Manual baseline </a:t>
            </a:r>
            <a:r>
              <a:rPr lang="en-US" altLang="zh-TW" sz="5000" dirty="0">
                <a:latin typeface="Arial MT"/>
              </a:rPr>
              <a:t>needs precise manual </a:t>
            </a:r>
            <a:br>
              <a:rPr lang="en-US" altLang="zh-TW" sz="5000" dirty="0">
                <a:latin typeface="Arial MT"/>
              </a:rPr>
            </a:br>
            <a:r>
              <a:rPr lang="en-US" altLang="zh-TW" sz="5000" dirty="0">
                <a:latin typeface="Arial MT"/>
              </a:rPr>
              <a:t>selection of &gt;=8 feature point pairs.</a:t>
            </a:r>
            <a:endParaRPr lang="zh-TW" altLang="en-US" sz="5000" dirty="0">
              <a:latin typeface="Arial M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A113478-5F16-47E8-A6BF-DC56AC48B8E0}"/>
              </a:ext>
            </a:extLst>
          </p:cNvPr>
          <p:cNvSpPr/>
          <p:nvPr/>
        </p:nvSpPr>
        <p:spPr>
          <a:xfrm>
            <a:off x="649882" y="6016447"/>
            <a:ext cx="339355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505" marR="10202">
              <a:spcBef>
                <a:spcPts val="2681"/>
              </a:spcBef>
            </a:pPr>
            <a:r>
              <a:rPr lang="en-US" altLang="zh-TW" sz="6000" b="1" spc="-10" dirty="0">
                <a:solidFill>
                  <a:srgbClr val="002060"/>
                </a:solidFill>
                <a:latin typeface="Arial MT"/>
                <a:cs typeface="Arial MT"/>
              </a:rPr>
              <a:t>Problem</a:t>
            </a:r>
            <a:endParaRPr lang="en-US" altLang="zh-TW" sz="6000" spc="-2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F56E504-E9C9-4A7F-9B2C-EF634ADB9FEF}"/>
              </a:ext>
            </a:extLst>
          </p:cNvPr>
          <p:cNvSpPr/>
          <p:nvPr/>
        </p:nvSpPr>
        <p:spPr>
          <a:xfrm>
            <a:off x="649882" y="19650211"/>
            <a:ext cx="3038973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505" marR="10202">
              <a:spcBef>
                <a:spcPts val="2681"/>
              </a:spcBef>
            </a:pPr>
            <a:r>
              <a:rPr lang="en-US" altLang="zh-TW" sz="6000" b="1" spc="-10" dirty="0">
                <a:solidFill>
                  <a:srgbClr val="002060"/>
                </a:solidFill>
                <a:latin typeface="Arial MT"/>
                <a:cs typeface="Arial MT"/>
              </a:rPr>
              <a:t>Method</a:t>
            </a:r>
            <a:endParaRPr lang="en-US" altLang="zh-TW" sz="6000" spc="-2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81" name="object 5">
            <a:extLst>
              <a:ext uri="{FF2B5EF4-FFF2-40B4-BE49-F238E27FC236}">
                <a16:creationId xmlns:a16="http://schemas.microsoft.com/office/drawing/2014/main" id="{F8591F11-853C-42E1-9E78-2124A8F5B815}"/>
              </a:ext>
            </a:extLst>
          </p:cNvPr>
          <p:cNvSpPr txBox="1"/>
          <p:nvPr/>
        </p:nvSpPr>
        <p:spPr>
          <a:xfrm>
            <a:off x="649882" y="20774733"/>
            <a:ext cx="28975448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5" marR="10202">
              <a:spcBef>
                <a:spcPts val="2681"/>
              </a:spcBef>
            </a:pPr>
            <a:r>
              <a:rPr lang="en-US" altLang="zh-TW" sz="5000" spc="-20" dirty="0">
                <a:solidFill>
                  <a:srgbClr val="231F20"/>
                </a:solidFill>
                <a:latin typeface="Arial MT"/>
                <a:cs typeface="Arial MT"/>
              </a:rPr>
              <a:t>Leveraging modern room layout prediction methods to get the </a:t>
            </a:r>
            <a:r>
              <a:rPr lang="en-US" sz="5000" u="sng" spc="-20" dirty="0">
                <a:solidFill>
                  <a:srgbClr val="231F20"/>
                </a:solidFill>
                <a:latin typeface="Arial MT"/>
                <a:cs typeface="Arial MT"/>
              </a:rPr>
              <a:t>wall candidates</a:t>
            </a:r>
            <a:r>
              <a:rPr lang="en-US" altLang="zh-TW" sz="5000" spc="-20" dirty="0">
                <a:solidFill>
                  <a:srgbClr val="231F20"/>
                </a:solidFill>
                <a:latin typeface="Arial MT"/>
                <a:cs typeface="Arial MT"/>
              </a:rPr>
              <a:t> of two panoramas, we reduced the manual task to </a:t>
            </a:r>
            <a:r>
              <a:rPr lang="en-US" altLang="zh-TW" sz="5000" spc="-20" dirty="0">
                <a:solidFill>
                  <a:srgbClr val="FF0000"/>
                </a:solidFill>
                <a:latin typeface="Arial MT"/>
                <a:cs typeface="Arial MT"/>
              </a:rPr>
              <a:t>simply selecting one pair of matched walls.</a:t>
            </a:r>
            <a:endParaRPr lang="en-US" altLang="zh-TW" sz="5000" spc="-20" dirty="0">
              <a:latin typeface="Arial MT"/>
              <a:cs typeface="Arial MT"/>
            </a:endParaRPr>
          </a:p>
          <a:p>
            <a:pPr marL="1661047" marR="10202" lvl="1" indent="-685800">
              <a:lnSpc>
                <a:spcPts val="4800"/>
              </a:lnSpc>
              <a:spcBef>
                <a:spcPts val="2681"/>
              </a:spcBef>
              <a:buFont typeface="Arial" panose="020B0604020202020204" pitchFamily="34" charset="0"/>
              <a:buChar char="•"/>
            </a:pPr>
            <a:r>
              <a:rPr lang="en-US" altLang="zh-TW" sz="5000" spc="-20" dirty="0">
                <a:solidFill>
                  <a:srgbClr val="231F20"/>
                </a:solidFill>
                <a:latin typeface="Arial MT"/>
                <a:cs typeface="Arial MT"/>
              </a:rPr>
              <a:t>Just requires two mouse clicks or two keyboard strokes (e.g., wall numbers).</a:t>
            </a:r>
          </a:p>
          <a:p>
            <a:pPr marL="1661047" marR="10202" lvl="1" indent="-685800">
              <a:lnSpc>
                <a:spcPts val="4800"/>
              </a:lnSpc>
              <a:spcBef>
                <a:spcPts val="2681"/>
              </a:spcBef>
              <a:buFont typeface="Arial" panose="020B0604020202020204" pitchFamily="34" charset="0"/>
              <a:buChar char="•"/>
            </a:pPr>
            <a:r>
              <a:rPr lang="en-US" altLang="zh-TW" sz="5000" spc="-20" dirty="0">
                <a:solidFill>
                  <a:srgbClr val="231F20"/>
                </a:solidFill>
                <a:latin typeface="Arial MT"/>
                <a:cs typeface="Arial MT"/>
              </a:rPr>
              <a:t>No need for precise selection of points on screen anymore.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484C7B37-A4A3-43A3-AD12-D5F19DE00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6" y="24678481"/>
            <a:ext cx="28803600" cy="5406918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88B712A5-6D94-479E-ADDB-CC13AAF95F88}"/>
              </a:ext>
            </a:extLst>
          </p:cNvPr>
          <p:cNvGrpSpPr/>
          <p:nvPr/>
        </p:nvGrpSpPr>
        <p:grpSpPr>
          <a:xfrm>
            <a:off x="14679239" y="9541598"/>
            <a:ext cx="14450102" cy="8043934"/>
            <a:chOff x="13558509" y="10657680"/>
            <a:chExt cx="14025329" cy="7807476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5BBC062-CC50-43F5-B557-51BB79AEE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49760"/>
            <a:stretch/>
          </p:blipFill>
          <p:spPr>
            <a:xfrm>
              <a:off x="13558509" y="10657681"/>
              <a:ext cx="9388916" cy="780747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4268290-7886-448B-A82C-0878B4849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5165"/>
            <a:stretch/>
          </p:blipFill>
          <p:spPr>
            <a:xfrm>
              <a:off x="22942722" y="10657680"/>
              <a:ext cx="4641116" cy="7807475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DD2F8E0-F933-487C-81F0-612EF9B0AEA0}"/>
              </a:ext>
            </a:extLst>
          </p:cNvPr>
          <p:cNvGrpSpPr>
            <a:grpSpLocks noChangeAspect="1"/>
          </p:cNvGrpSpPr>
          <p:nvPr/>
        </p:nvGrpSpPr>
        <p:grpSpPr>
          <a:xfrm>
            <a:off x="1123158" y="14644665"/>
            <a:ext cx="11795760" cy="2908974"/>
            <a:chOff x="787042" y="15152745"/>
            <a:chExt cx="11801645" cy="2910716"/>
          </a:xfrm>
        </p:grpSpPr>
        <p:pic>
          <p:nvPicPr>
            <p:cNvPr id="74" name="圖片 6">
              <a:extLst>
                <a:ext uri="{FF2B5EF4-FFF2-40B4-BE49-F238E27FC236}">
                  <a16:creationId xmlns:a16="http://schemas.microsoft.com/office/drawing/2014/main" id="{9060265B-A41B-429F-AADC-A0B9B2356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50615"/>
            <a:stretch/>
          </p:blipFill>
          <p:spPr>
            <a:xfrm>
              <a:off x="787042" y="15167125"/>
              <a:ext cx="5809616" cy="2881956"/>
            </a:xfrm>
            <a:prstGeom prst="rect">
              <a:avLst/>
            </a:prstGeom>
          </p:spPr>
        </p:pic>
        <p:pic>
          <p:nvPicPr>
            <p:cNvPr id="87" name="圖片 6">
              <a:extLst>
                <a:ext uri="{FF2B5EF4-FFF2-40B4-BE49-F238E27FC236}">
                  <a16:creationId xmlns:a16="http://schemas.microsoft.com/office/drawing/2014/main" id="{FF28DB59-D94B-4CC0-94E2-301F142AC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50123" b="-1"/>
            <a:stretch/>
          </p:blipFill>
          <p:spPr>
            <a:xfrm>
              <a:off x="6779071" y="15152745"/>
              <a:ext cx="5809616" cy="2910716"/>
            </a:xfrm>
            <a:prstGeom prst="rect">
              <a:avLst/>
            </a:prstGeom>
          </p:spPr>
        </p:pic>
      </p:grpSp>
      <p:sp>
        <p:nvSpPr>
          <p:cNvPr id="89" name="object 5">
            <a:extLst>
              <a:ext uri="{FF2B5EF4-FFF2-40B4-BE49-F238E27FC236}">
                <a16:creationId xmlns:a16="http://schemas.microsoft.com/office/drawing/2014/main" id="{F3589CF3-3BEB-4AA3-9D0B-4A7A87E63F1F}"/>
              </a:ext>
            </a:extLst>
          </p:cNvPr>
          <p:cNvSpPr txBox="1"/>
          <p:nvPr/>
        </p:nvSpPr>
        <p:spPr>
          <a:xfrm>
            <a:off x="649882" y="30295510"/>
            <a:ext cx="28975448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5" marR="10202">
              <a:spcBef>
                <a:spcPts val="2681"/>
              </a:spcBef>
            </a:pPr>
            <a:r>
              <a:rPr lang="en-US" altLang="zh-TW" sz="5000" spc="-20" dirty="0">
                <a:solidFill>
                  <a:srgbClr val="231F20"/>
                </a:solidFill>
                <a:latin typeface="Arial MT"/>
                <a:cs typeface="Arial MT"/>
              </a:rPr>
              <a:t>(a) use an existing method to estimate a room layout for each of the panoramas. (b) The user selects a pair of matching walls. (c) Two sets of matched feature point pairs are generated based on the wall-wall pair using our novel approach. (d) A camera pose is calculated using the generated feature point pairs.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4C918F-67A4-4EBE-AE99-181B260EC188}"/>
              </a:ext>
            </a:extLst>
          </p:cNvPr>
          <p:cNvSpPr/>
          <p:nvPr/>
        </p:nvSpPr>
        <p:spPr>
          <a:xfrm>
            <a:off x="324326" y="33102771"/>
            <a:ext cx="29626560" cy="886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3" name="object 5">
            <a:extLst>
              <a:ext uri="{FF2B5EF4-FFF2-40B4-BE49-F238E27FC236}">
                <a16:creationId xmlns:a16="http://schemas.microsoft.com/office/drawing/2014/main" id="{B15520A9-E2FB-450B-A191-AA20BDF803D2}"/>
              </a:ext>
            </a:extLst>
          </p:cNvPr>
          <p:cNvSpPr txBox="1"/>
          <p:nvPr/>
        </p:nvSpPr>
        <p:spPr>
          <a:xfrm>
            <a:off x="649882" y="34214356"/>
            <a:ext cx="28975448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5" marR="10202">
              <a:spcBef>
                <a:spcPts val="2681"/>
              </a:spcBef>
            </a:pPr>
            <a:r>
              <a:rPr lang="en-US" sz="5000" spc="-20" dirty="0">
                <a:solidFill>
                  <a:srgbClr val="231F20"/>
                </a:solidFill>
                <a:latin typeface="Arial MT"/>
                <a:cs typeface="Arial MT"/>
              </a:rPr>
              <a:t>Evaluated on Zillow Indoor Dataset and Matterport3D dataset, our method significantly outperformed traditional 8-point methods and outperformed SOTA neural methods (</a:t>
            </a:r>
            <a:r>
              <a:rPr lang="en-US" sz="5000" spc="-20" dirty="0" err="1">
                <a:solidFill>
                  <a:srgbClr val="231F20"/>
                </a:solidFill>
                <a:latin typeface="Arial MT"/>
                <a:cs typeface="Arial MT"/>
              </a:rPr>
              <a:t>CoVisPose</a:t>
            </a:r>
            <a:r>
              <a:rPr lang="en-US" sz="5000" spc="-20" dirty="0">
                <a:solidFill>
                  <a:srgbClr val="231F20"/>
                </a:solidFill>
                <a:latin typeface="Arial MT"/>
                <a:cs typeface="Arial MT"/>
              </a:rPr>
              <a:t> and GPR-Net) on the unseen </a:t>
            </a:r>
            <a:r>
              <a:rPr lang="en-US" altLang="zh-TW" sz="5000" spc="-20" dirty="0">
                <a:solidFill>
                  <a:srgbClr val="231F20"/>
                </a:solidFill>
                <a:latin typeface="Arial MT"/>
                <a:cs typeface="Arial MT"/>
              </a:rPr>
              <a:t>Matterport3D </a:t>
            </a:r>
            <a:r>
              <a:rPr lang="en-US" sz="5000" spc="-20" dirty="0">
                <a:solidFill>
                  <a:srgbClr val="231F20"/>
                </a:solidFill>
                <a:latin typeface="Arial MT"/>
                <a:cs typeface="Arial MT"/>
              </a:rPr>
              <a:t>dataset.</a:t>
            </a:r>
            <a:endParaRPr sz="5000" dirty="0">
              <a:latin typeface="Arial MT"/>
              <a:cs typeface="Arial M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609C0DE-740B-4FB9-9ED7-663BE504A6EB}"/>
              </a:ext>
            </a:extLst>
          </p:cNvPr>
          <p:cNvSpPr/>
          <p:nvPr/>
        </p:nvSpPr>
        <p:spPr>
          <a:xfrm>
            <a:off x="649882" y="33122493"/>
            <a:ext cx="7622600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505" marR="10202">
              <a:spcBef>
                <a:spcPts val="2681"/>
              </a:spcBef>
            </a:pPr>
            <a:r>
              <a:rPr lang="en-US" altLang="zh-TW" sz="6000" b="1" spc="-10" dirty="0">
                <a:solidFill>
                  <a:srgbClr val="002060"/>
                </a:solidFill>
                <a:latin typeface="Arial MT"/>
                <a:cs typeface="Arial MT"/>
              </a:rPr>
              <a:t>Experiment Results</a:t>
            </a:r>
            <a:endParaRPr lang="en-US" altLang="zh-TW" sz="6000" spc="-2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95" name="object 5">
            <a:extLst>
              <a:ext uri="{FF2B5EF4-FFF2-40B4-BE49-F238E27FC236}">
                <a16:creationId xmlns:a16="http://schemas.microsoft.com/office/drawing/2014/main" id="{E34A5A5E-9540-4CE6-B7C2-B4B167793E42}"/>
              </a:ext>
            </a:extLst>
          </p:cNvPr>
          <p:cNvSpPr txBox="1"/>
          <p:nvPr/>
        </p:nvSpPr>
        <p:spPr>
          <a:xfrm>
            <a:off x="649882" y="42122572"/>
            <a:ext cx="2897544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05" marR="10202" algn="ctr">
              <a:spcBef>
                <a:spcPts val="2681"/>
              </a:spcBef>
            </a:pPr>
            <a:r>
              <a:rPr lang="en-US" sz="3200" spc="-20" dirty="0">
                <a:solidFill>
                  <a:schemeClr val="bg1"/>
                </a:solidFill>
                <a:latin typeface="Arial MT"/>
                <a:cs typeface="Arial MT"/>
              </a:rPr>
              <a:t>This work is funded by the National Science and Technology Council of Taiwan (project number 111R10286C).</a:t>
            </a:r>
            <a:endParaRPr sz="3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E19D062-62CD-47FE-934D-E29D0782A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31" y="37464841"/>
            <a:ext cx="12092784" cy="3108960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80D29C6E-400B-4B9B-B568-F92D903D5FD5}"/>
              </a:ext>
            </a:extLst>
          </p:cNvPr>
          <p:cNvGrpSpPr>
            <a:grpSpLocks noChangeAspect="1"/>
          </p:cNvGrpSpPr>
          <p:nvPr/>
        </p:nvGrpSpPr>
        <p:grpSpPr>
          <a:xfrm>
            <a:off x="12546806" y="36184681"/>
            <a:ext cx="17291655" cy="5669280"/>
            <a:chOff x="12576773" y="36227091"/>
            <a:chExt cx="16915465" cy="5545941"/>
          </a:xfrm>
        </p:grpSpPr>
        <p:pic>
          <p:nvPicPr>
            <p:cNvPr id="96" name="圖片 7">
              <a:extLst>
                <a:ext uri="{FF2B5EF4-FFF2-40B4-BE49-F238E27FC236}">
                  <a16:creationId xmlns:a16="http://schemas.microsoft.com/office/drawing/2014/main" id="{D52A9256-2433-45C2-BD31-B5A6483E9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28"/>
            <a:stretch/>
          </p:blipFill>
          <p:spPr>
            <a:xfrm>
              <a:off x="19328606" y="36227091"/>
              <a:ext cx="10163632" cy="5541395"/>
            </a:xfrm>
            <a:prstGeom prst="rect">
              <a:avLst/>
            </a:prstGeom>
          </p:spPr>
        </p:pic>
        <p:pic>
          <p:nvPicPr>
            <p:cNvPr id="98" name="圖片 7">
              <a:extLst>
                <a:ext uri="{FF2B5EF4-FFF2-40B4-BE49-F238E27FC236}">
                  <a16:creationId xmlns:a16="http://schemas.microsoft.com/office/drawing/2014/main" id="{CB10929F-D289-4361-947E-50D9424CC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6"/>
            <a:stretch/>
          </p:blipFill>
          <p:spPr>
            <a:xfrm>
              <a:off x="12576773" y="36231637"/>
              <a:ext cx="6784491" cy="5541395"/>
            </a:xfrm>
            <a:prstGeom prst="rect">
              <a:avLst/>
            </a:prstGeom>
          </p:spPr>
        </p:pic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2972B5B0-CFCA-45E2-9635-642BEC356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23027" y="3772531"/>
            <a:ext cx="1849179" cy="1849179"/>
          </a:xfrm>
          <a:prstGeom prst="rect">
            <a:avLst/>
          </a:prstGeom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4A2829F-EAAE-4832-AEE9-14CADBB1BF0C}"/>
              </a:ext>
            </a:extLst>
          </p:cNvPr>
          <p:cNvCxnSpPr>
            <a:cxnSpLocks/>
          </p:cNvCxnSpPr>
          <p:nvPr/>
        </p:nvCxnSpPr>
        <p:spPr>
          <a:xfrm>
            <a:off x="4827814" y="15724413"/>
            <a:ext cx="5122749" cy="158410"/>
          </a:xfrm>
          <a:prstGeom prst="straightConnector1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3654D54-D226-4712-8FE1-2EEBD3F602F9}"/>
              </a:ext>
            </a:extLst>
          </p:cNvPr>
          <p:cNvCxnSpPr>
            <a:cxnSpLocks/>
          </p:cNvCxnSpPr>
          <p:nvPr/>
        </p:nvCxnSpPr>
        <p:spPr>
          <a:xfrm flipV="1">
            <a:off x="4833256" y="16154399"/>
            <a:ext cx="5099958" cy="162781"/>
          </a:xfrm>
          <a:prstGeom prst="straightConnector1">
            <a:avLst/>
          </a:prstGeom>
          <a:ln w="1905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C9A1093-9BA6-4B17-820A-219D42283C5F}"/>
              </a:ext>
            </a:extLst>
          </p:cNvPr>
          <p:cNvCxnSpPr>
            <a:cxnSpLocks/>
          </p:cNvCxnSpPr>
          <p:nvPr/>
        </p:nvCxnSpPr>
        <p:spPr>
          <a:xfrm flipV="1">
            <a:off x="4136571" y="16159842"/>
            <a:ext cx="5486400" cy="103414"/>
          </a:xfrm>
          <a:prstGeom prst="straightConnector1">
            <a:avLst/>
          </a:prstGeom>
          <a:ln w="19050">
            <a:solidFill>
              <a:srgbClr val="D91AF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CA2C94A5-C662-48B4-94CD-F70927FBED0E}"/>
              </a:ext>
            </a:extLst>
          </p:cNvPr>
          <p:cNvCxnSpPr>
            <a:cxnSpLocks/>
          </p:cNvCxnSpPr>
          <p:nvPr/>
        </p:nvCxnSpPr>
        <p:spPr>
          <a:xfrm>
            <a:off x="4125686" y="15784285"/>
            <a:ext cx="5497285" cy="136071"/>
          </a:xfrm>
          <a:prstGeom prst="straightConnector1">
            <a:avLst/>
          </a:prstGeom>
          <a:ln w="190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A6D3902-1587-4804-B2A6-2568300F753C}"/>
              </a:ext>
            </a:extLst>
          </p:cNvPr>
          <p:cNvCxnSpPr>
            <a:cxnSpLocks/>
          </p:cNvCxnSpPr>
          <p:nvPr/>
        </p:nvCxnSpPr>
        <p:spPr>
          <a:xfrm>
            <a:off x="1254690" y="16269270"/>
            <a:ext cx="9594739" cy="451186"/>
          </a:xfrm>
          <a:prstGeom prst="straightConnector1">
            <a:avLst/>
          </a:prstGeom>
          <a:ln w="19050"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5C2DE62-B217-426D-8767-355238D541CF}"/>
              </a:ext>
            </a:extLst>
          </p:cNvPr>
          <p:cNvCxnSpPr>
            <a:cxnSpLocks/>
          </p:cNvCxnSpPr>
          <p:nvPr/>
        </p:nvCxnSpPr>
        <p:spPr>
          <a:xfrm flipV="1">
            <a:off x="1335314" y="15134771"/>
            <a:ext cx="10827657" cy="67128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90A35F6-B664-4C20-BEC8-8CBB63A5C995}"/>
              </a:ext>
            </a:extLst>
          </p:cNvPr>
          <p:cNvCxnSpPr>
            <a:cxnSpLocks/>
          </p:cNvCxnSpPr>
          <p:nvPr/>
        </p:nvCxnSpPr>
        <p:spPr>
          <a:xfrm>
            <a:off x="6764784" y="16675508"/>
            <a:ext cx="3663730" cy="103005"/>
          </a:xfrm>
          <a:prstGeom prst="straightConnector1">
            <a:avLst/>
          </a:prstGeom>
          <a:ln w="1905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0985C51-EDD7-420B-A0A7-827D5BB96E8D}"/>
              </a:ext>
            </a:extLst>
          </p:cNvPr>
          <p:cNvCxnSpPr>
            <a:cxnSpLocks/>
          </p:cNvCxnSpPr>
          <p:nvPr/>
        </p:nvCxnSpPr>
        <p:spPr>
          <a:xfrm flipV="1">
            <a:off x="5325951" y="16357599"/>
            <a:ext cx="4855820" cy="243738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279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MT</vt:lpstr>
      <vt:lpstr>新細明體</vt:lpstr>
      <vt:lpstr>Arial</vt:lpstr>
      <vt:lpstr>Calibri</vt:lpstr>
      <vt:lpstr>Office Theme</vt:lpstr>
      <vt:lpstr>Interactive Relative Pose Estimation for 360◦ Indoor Panoramas through Wall-Wall Matching Selections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sa2023_example_poster_template_vertical</dc:title>
  <cp:lastModifiedBy>user</cp:lastModifiedBy>
  <cp:revision>92</cp:revision>
  <dcterms:created xsi:type="dcterms:W3CDTF">2023-09-28T13:35:11Z</dcterms:created>
  <dcterms:modified xsi:type="dcterms:W3CDTF">2023-09-29T13:34:07Z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2023-02-10T00:00:00Z</vt:filetime>
  </property>
  <property fmtid="{D5CDD505-2E9C-101B-9397-08002B2CF9AE}" pid="3" name="Creator">
    <vt:lpwstr>Adobe Illustrator 26.3 (Windows)</vt:lpwstr>
  </property>
  <property fmtid="{D5CDD505-2E9C-101B-9397-08002B2CF9AE}" pid="4" name="LastSaved">
    <vt:filetime>2023-09-28T00:00:00Z</vt:filetime>
  </property>
</Properties>
</file>